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70" r:id="rId9"/>
    <p:sldId id="271" r:id="rId10"/>
    <p:sldId id="265" r:id="rId11"/>
    <p:sldId id="264" r:id="rId12"/>
    <p:sldId id="266" r:id="rId13"/>
    <p:sldId id="267" r:id="rId14"/>
    <p:sldId id="269" r:id="rId15"/>
    <p:sldId id="268" r:id="rId16"/>
  </p:sldIdLst>
  <p:sldSz cx="12192000" cy="6858000"/>
  <p:notesSz cx="6858000" cy="9144000"/>
  <p:embeddedFontLst>
    <p:embeddedFont>
      <p:font typeface="Barlow" panose="00000500000000000000" pitchFamily="2"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Comic Sans MS" panose="030F0702030302020204" pitchFamily="66"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
      <p:font typeface="Wingdings 3" panose="05040102010807070707" pitchFamily="18" charset="2"/>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768F"/>
    <a:srgbClr val="9900FF"/>
    <a:srgbClr val="CC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05231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702324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188756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640778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734487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9563843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39525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77287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56505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3338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5220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03384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82270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2962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77861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038518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333580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sz25xxF_AVE" TargetMode="External"/><Relationship Id="rId2" Type="http://schemas.openxmlformats.org/officeDocument/2006/relationships/hyperlink" Target="https://github.com/ageitgey/face_recogni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peoplematters.in/blog/others/is-it-possible-to-be-completely-objective-19331"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523999" y="3106050"/>
            <a:ext cx="9144000" cy="116072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ct val="100000"/>
              <a:buFont typeface="Cambria Math"/>
              <a:buNone/>
            </a:pPr>
            <a:r>
              <a:rPr lang="en-US" dirty="0">
                <a:solidFill>
                  <a:srgbClr val="FF0000"/>
                </a:solidFill>
                <a:highlight>
                  <a:srgbClr val="FFFF00"/>
                </a:highlight>
                <a:latin typeface="Cambria Math"/>
                <a:ea typeface="Cambria Math"/>
                <a:sym typeface="Cambria Math"/>
              </a:rPr>
              <a:t>Real Time Facial Recognition</a:t>
            </a:r>
            <a:endParaRPr lang="en-IN" dirty="0"/>
          </a:p>
        </p:txBody>
      </p:sp>
      <p:pic>
        <p:nvPicPr>
          <p:cNvPr id="89" name="Google Shape;89;p13"/>
          <p:cNvPicPr preferRelativeResize="0"/>
          <p:nvPr/>
        </p:nvPicPr>
        <p:blipFill rotWithShape="1">
          <a:blip r:embed="rId3">
            <a:alphaModFix/>
          </a:blip>
          <a:srcRect/>
          <a:stretch/>
        </p:blipFill>
        <p:spPr>
          <a:xfrm>
            <a:off x="5298790" y="126101"/>
            <a:ext cx="1594420" cy="1774073"/>
          </a:xfrm>
          <a:prstGeom prst="rect">
            <a:avLst/>
          </a:prstGeom>
          <a:noFill/>
          <a:ln>
            <a:noFill/>
          </a:ln>
        </p:spPr>
      </p:pic>
      <p:sp>
        <p:nvSpPr>
          <p:cNvPr id="90" name="Google Shape;90;p13"/>
          <p:cNvSpPr txBox="1"/>
          <p:nvPr/>
        </p:nvSpPr>
        <p:spPr>
          <a:xfrm>
            <a:off x="126505" y="1286824"/>
            <a:ext cx="11938987" cy="1819225"/>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Clr>
                <a:srgbClr val="385623"/>
              </a:buClr>
              <a:buSzPts val="2800"/>
              <a:buFont typeface="Times New Roman"/>
              <a:buNone/>
            </a:pPr>
            <a:r>
              <a:rPr lang="en-IN" sz="2800" b="1" i="0" u="none" strike="noStrike" cap="none" dirty="0">
                <a:solidFill>
                  <a:srgbClr val="385623"/>
                </a:solidFill>
                <a:latin typeface="Times New Roman"/>
                <a:ea typeface="Times New Roman"/>
                <a:cs typeface="Times New Roman"/>
                <a:sym typeface="Times New Roman"/>
              </a:rPr>
              <a:t>ORIENTAL COLLEGE OF TECHNOLOGY, BHOPAL</a:t>
            </a:r>
            <a:endParaRPr dirty="0"/>
          </a:p>
          <a:p>
            <a:pPr marL="0" marR="0" lvl="0" indent="0" algn="ctr" rtl="0">
              <a:lnSpc>
                <a:spcPct val="80000"/>
              </a:lnSpc>
              <a:spcBef>
                <a:spcPts val="0"/>
              </a:spcBef>
              <a:spcAft>
                <a:spcPts val="0"/>
              </a:spcAft>
              <a:buClr>
                <a:srgbClr val="00B0F0"/>
              </a:buClr>
              <a:buSzPts val="1800"/>
              <a:buFont typeface="Times New Roman"/>
              <a:buNone/>
            </a:pPr>
            <a:r>
              <a:rPr lang="en-IN" sz="1800" b="1" i="0" u="none" strike="noStrike" cap="none" dirty="0">
                <a:solidFill>
                  <a:srgbClr val="00B0F0"/>
                </a:solidFill>
                <a:latin typeface="Times New Roman"/>
                <a:ea typeface="Times New Roman"/>
                <a:cs typeface="Times New Roman"/>
                <a:sym typeface="Times New Roman"/>
              </a:rPr>
              <a:t>DEPARTMENT OF COMPUTER SCIENCE AND ENGINEERING  </a:t>
            </a:r>
            <a:endParaRPr dirty="0"/>
          </a:p>
        </p:txBody>
      </p:sp>
      <p:sp>
        <p:nvSpPr>
          <p:cNvPr id="91" name="Google Shape;91;p13"/>
          <p:cNvSpPr txBox="1"/>
          <p:nvPr/>
        </p:nvSpPr>
        <p:spPr>
          <a:xfrm>
            <a:off x="1695635" y="6331789"/>
            <a:ext cx="844266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0" u="none" strike="noStrike" cap="none">
                <a:solidFill>
                  <a:srgbClr val="00B0F0"/>
                </a:solidFill>
                <a:latin typeface="Times New Roman"/>
                <a:ea typeface="Times New Roman"/>
                <a:cs typeface="Times New Roman"/>
                <a:sym typeface="Times New Roman"/>
              </a:rPr>
              <a:t>Academic Year: 202</a:t>
            </a:r>
            <a:r>
              <a:rPr lang="en-IN" sz="1800" b="1">
                <a:solidFill>
                  <a:srgbClr val="00B0F0"/>
                </a:solidFill>
                <a:latin typeface="Times New Roman"/>
                <a:ea typeface="Times New Roman"/>
                <a:cs typeface="Times New Roman"/>
                <a:sym typeface="Times New Roman"/>
              </a:rPr>
              <a:t>1</a:t>
            </a:r>
            <a:r>
              <a:rPr lang="en-IN" sz="1800" b="1" i="0" u="none" strike="noStrike" cap="none">
                <a:solidFill>
                  <a:srgbClr val="00B0F0"/>
                </a:solidFill>
                <a:latin typeface="Times New Roman"/>
                <a:ea typeface="Times New Roman"/>
                <a:cs typeface="Times New Roman"/>
                <a:sym typeface="Times New Roman"/>
              </a:rPr>
              <a:t>-2022             Session:  JunDec 2021</a:t>
            </a:r>
            <a:endParaRPr/>
          </a:p>
        </p:txBody>
      </p:sp>
      <p:sp>
        <p:nvSpPr>
          <p:cNvPr id="92" name="Google Shape;92;p13"/>
          <p:cNvSpPr txBox="1"/>
          <p:nvPr/>
        </p:nvSpPr>
        <p:spPr>
          <a:xfrm>
            <a:off x="6553201" y="4810722"/>
            <a:ext cx="52377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u="none" strike="noStrike" cap="none" dirty="0">
                <a:solidFill>
                  <a:srgbClr val="1E4E79"/>
                </a:solidFill>
                <a:latin typeface="Times New Roman"/>
                <a:ea typeface="Times New Roman"/>
                <a:cs typeface="Times New Roman"/>
                <a:sym typeface="Times New Roman"/>
              </a:rPr>
              <a:t>Project Developed by: </a:t>
            </a:r>
            <a:r>
              <a:rPr lang="en-IN" sz="2000" b="1" i="0" u="none" strike="noStrike" cap="none" dirty="0" err="1">
                <a:solidFill>
                  <a:srgbClr val="1E4E79"/>
                </a:solidFill>
                <a:highlight>
                  <a:srgbClr val="FFFF00"/>
                </a:highlight>
                <a:latin typeface="Times New Roman"/>
                <a:ea typeface="Times New Roman"/>
                <a:cs typeface="Times New Roman"/>
                <a:sym typeface="Times New Roman"/>
              </a:rPr>
              <a:t>GroupNO</a:t>
            </a:r>
            <a:r>
              <a:rPr lang="en-IN" sz="2000" b="1" i="0" u="none" strike="noStrike" cap="none" dirty="0">
                <a:solidFill>
                  <a:srgbClr val="1E4E79"/>
                </a:solidFill>
                <a:highlight>
                  <a:srgbClr val="FFFF00"/>
                </a:highlight>
                <a:latin typeface="Times New Roman"/>
                <a:ea typeface="Times New Roman"/>
                <a:cs typeface="Times New Roman"/>
                <a:sym typeface="Times New Roman"/>
              </a:rPr>
              <a:t>. </a:t>
            </a:r>
            <a:r>
              <a:rPr lang="en-IN" sz="2000" b="1" i="0" u="none" strike="noStrike" cap="none">
                <a:solidFill>
                  <a:srgbClr val="1E4E79"/>
                </a:solidFill>
                <a:highlight>
                  <a:srgbClr val="FFFF00"/>
                </a:highlight>
                <a:latin typeface="Times New Roman"/>
                <a:ea typeface="Times New Roman"/>
                <a:cs typeface="Times New Roman"/>
                <a:sym typeface="Times New Roman"/>
              </a:rPr>
              <a:t>32 </a:t>
            </a:r>
            <a:endParaRPr dirty="0"/>
          </a:p>
          <a:p>
            <a:pPr marL="342900" marR="0" lvl="0" indent="-342900" algn="l" rtl="0">
              <a:spcBef>
                <a:spcPts val="0"/>
              </a:spcBef>
              <a:spcAft>
                <a:spcPts val="0"/>
              </a:spcAft>
              <a:buClr>
                <a:srgbClr val="1E4E79"/>
              </a:buClr>
              <a:buSzPts val="2000"/>
              <a:buFont typeface="Calibri"/>
              <a:buAutoNum type="arabicPeriod"/>
            </a:pPr>
            <a:r>
              <a:rPr lang="en-IN" sz="2000" b="1" dirty="0">
                <a:solidFill>
                  <a:srgbClr val="1E4E79"/>
                </a:solidFill>
                <a:highlight>
                  <a:srgbClr val="FFFF00"/>
                </a:highlight>
                <a:latin typeface="Times New Roman"/>
                <a:ea typeface="Times New Roman"/>
                <a:cs typeface="Times New Roman"/>
                <a:sym typeface="Times New Roman"/>
              </a:rPr>
              <a:t>Akash Haripriya (0126CS191016)</a:t>
            </a:r>
            <a:endParaRPr dirty="0"/>
          </a:p>
          <a:p>
            <a:pPr marL="342900" marR="0" lvl="0" indent="-342900" algn="l" rtl="0">
              <a:spcBef>
                <a:spcPts val="0"/>
              </a:spcBef>
              <a:spcAft>
                <a:spcPts val="0"/>
              </a:spcAft>
              <a:buClr>
                <a:srgbClr val="1E4E79"/>
              </a:buClr>
              <a:buSzPts val="2000"/>
              <a:buFont typeface="Calibri"/>
              <a:buAutoNum type="arabicPeriod"/>
            </a:pPr>
            <a:r>
              <a:rPr lang="en-IN" sz="2000" b="1" dirty="0">
                <a:solidFill>
                  <a:srgbClr val="1E4E79"/>
                </a:solidFill>
                <a:highlight>
                  <a:srgbClr val="FFFF00"/>
                </a:highlight>
                <a:latin typeface="Times New Roman"/>
                <a:ea typeface="Times New Roman"/>
                <a:cs typeface="Times New Roman"/>
                <a:sym typeface="Times New Roman"/>
              </a:rPr>
              <a:t>Abhinav Saini (0126CS191008)</a:t>
            </a:r>
            <a:endParaRPr dirty="0"/>
          </a:p>
          <a:p>
            <a:pPr marL="342900" marR="0" lvl="0" indent="-342900" algn="l" rtl="0">
              <a:spcBef>
                <a:spcPts val="0"/>
              </a:spcBef>
              <a:spcAft>
                <a:spcPts val="0"/>
              </a:spcAft>
              <a:buClr>
                <a:srgbClr val="1E4E79"/>
              </a:buClr>
              <a:buSzPts val="2000"/>
              <a:buFont typeface="Calibri"/>
              <a:buAutoNum type="arabicPeriod"/>
            </a:pPr>
            <a:r>
              <a:rPr lang="en-IN" sz="2000" b="1" dirty="0">
                <a:solidFill>
                  <a:srgbClr val="1E4E79"/>
                </a:solidFill>
                <a:highlight>
                  <a:srgbClr val="FFFF00"/>
                </a:highlight>
                <a:latin typeface="Times New Roman"/>
                <a:ea typeface="Times New Roman"/>
                <a:cs typeface="Times New Roman"/>
                <a:sym typeface="Times New Roman"/>
              </a:rPr>
              <a:t>Ashish </a:t>
            </a:r>
            <a:r>
              <a:rPr lang="en-IN" sz="2000" b="1" dirty="0" err="1">
                <a:solidFill>
                  <a:srgbClr val="1E4E79"/>
                </a:solidFill>
                <a:highlight>
                  <a:srgbClr val="FFFF00"/>
                </a:highlight>
                <a:latin typeface="Times New Roman"/>
                <a:ea typeface="Times New Roman"/>
                <a:cs typeface="Times New Roman"/>
                <a:sym typeface="Times New Roman"/>
              </a:rPr>
              <a:t>Karamchandani</a:t>
            </a:r>
            <a:r>
              <a:rPr lang="en-IN" sz="2000" b="1" dirty="0">
                <a:solidFill>
                  <a:srgbClr val="1E4E79"/>
                </a:solidFill>
                <a:highlight>
                  <a:srgbClr val="FFFF00"/>
                </a:highlight>
                <a:latin typeface="Times New Roman"/>
                <a:ea typeface="Times New Roman"/>
                <a:cs typeface="Times New Roman"/>
                <a:sym typeface="Times New Roman"/>
              </a:rPr>
              <a:t> (0126CS191026)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US" sz="4000" dirty="0">
                <a:solidFill>
                  <a:srgbClr val="FF0000"/>
                </a:solidFill>
                <a:latin typeface="Times New Roman"/>
                <a:ea typeface="Times New Roman"/>
                <a:cs typeface="Times New Roman"/>
                <a:sym typeface="Times New Roman"/>
              </a:rPr>
              <a:t>Facial recognition Lifecycle / Flow Chart</a:t>
            </a:r>
            <a:endParaRPr lang="en-IN" dirty="0">
              <a:solidFill>
                <a:srgbClr val="FF0000"/>
              </a:solidFill>
              <a:latin typeface="Times New Roman"/>
              <a:ea typeface="Times New Roman"/>
              <a:cs typeface="Times New Roman"/>
              <a:sym typeface="Times New Roman"/>
            </a:endParaRPr>
          </a:p>
        </p:txBody>
      </p:sp>
      <p:sp>
        <p:nvSpPr>
          <p:cNvPr id="147" name="Google Shape;147;p22"/>
          <p:cNvSpPr txBox="1">
            <a:spLocks noGrp="1"/>
          </p:cNvSpPr>
          <p:nvPr>
            <p:ph idx="1"/>
          </p:nvPr>
        </p:nvSpPr>
        <p:spPr>
          <a:xfrm>
            <a:off x="926700" y="1545909"/>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b="1">
              <a:solidFill>
                <a:srgbClr val="1E4E79"/>
              </a:solidFill>
              <a:latin typeface="Cambria Math"/>
              <a:ea typeface="Cambria Math"/>
              <a:cs typeface="Cambria Math"/>
              <a:sym typeface="Cambria Math"/>
            </a:endParaRPr>
          </a:p>
          <a:p>
            <a:pPr marL="228600" lvl="0" indent="-50800" algn="l" rtl="0">
              <a:lnSpc>
                <a:spcPct val="90000"/>
              </a:lnSpc>
              <a:spcBef>
                <a:spcPts val="1000"/>
              </a:spcBef>
              <a:spcAft>
                <a:spcPts val="0"/>
              </a:spcAft>
              <a:buClr>
                <a:schemeClr val="dk1"/>
              </a:buClr>
              <a:buSzPts val="2800"/>
              <a:buNone/>
            </a:pPr>
            <a:endParaRPr b="1">
              <a:solidFill>
                <a:srgbClr val="1E4E79"/>
              </a:solidFill>
              <a:latin typeface="Cambria Math"/>
              <a:ea typeface="Cambria Math"/>
              <a:cs typeface="Cambria Math"/>
              <a:sym typeface="Cambria Math"/>
            </a:endParaRPr>
          </a:p>
        </p:txBody>
      </p:sp>
      <p:sp>
        <p:nvSpPr>
          <p:cNvPr id="148" name="Google Shape;148;p22"/>
          <p:cNvSpPr/>
          <p:nvPr/>
        </p:nvSpPr>
        <p:spPr>
          <a:xfrm>
            <a:off x="5683050" y="1901525"/>
            <a:ext cx="420300" cy="66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5683050" y="4897925"/>
            <a:ext cx="420300" cy="66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5683050" y="3399725"/>
            <a:ext cx="420300" cy="66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4875575" y="1237925"/>
            <a:ext cx="2300700" cy="6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txBox="1"/>
          <p:nvPr/>
        </p:nvSpPr>
        <p:spPr>
          <a:xfrm>
            <a:off x="5110325" y="1323413"/>
            <a:ext cx="978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latin typeface="Calibri"/>
                <a:ea typeface="Calibri"/>
                <a:cs typeface="Calibri"/>
                <a:sym typeface="Calibri"/>
              </a:rPr>
              <a:t>Input Image</a:t>
            </a:r>
            <a:endParaRPr sz="2000" dirty="0">
              <a:latin typeface="Calibri"/>
              <a:ea typeface="Calibri"/>
              <a:cs typeface="Calibri"/>
              <a:sym typeface="Calibri"/>
            </a:endParaRPr>
          </a:p>
        </p:txBody>
      </p:sp>
      <p:sp>
        <p:nvSpPr>
          <p:cNvPr id="153" name="Google Shape;153;p22"/>
          <p:cNvSpPr/>
          <p:nvPr/>
        </p:nvSpPr>
        <p:spPr>
          <a:xfrm>
            <a:off x="4945650" y="2650625"/>
            <a:ext cx="2300700" cy="6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p:nvPr/>
        </p:nvSpPr>
        <p:spPr>
          <a:xfrm>
            <a:off x="5110325" y="2857688"/>
            <a:ext cx="978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latin typeface="Calibri"/>
                <a:ea typeface="Calibri"/>
                <a:cs typeface="Calibri"/>
                <a:sym typeface="Calibri"/>
              </a:rPr>
              <a:t>PRE PROCESSING</a:t>
            </a:r>
            <a:endParaRPr sz="2000" dirty="0">
              <a:latin typeface="Calibri"/>
              <a:ea typeface="Calibri"/>
              <a:cs typeface="Calibri"/>
              <a:sym typeface="Calibri"/>
            </a:endParaRPr>
          </a:p>
        </p:txBody>
      </p:sp>
      <p:sp>
        <p:nvSpPr>
          <p:cNvPr id="155" name="Google Shape;155;p22"/>
          <p:cNvSpPr/>
          <p:nvPr/>
        </p:nvSpPr>
        <p:spPr>
          <a:xfrm>
            <a:off x="1349475" y="4112750"/>
            <a:ext cx="9512700" cy="6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txBox="1"/>
          <p:nvPr/>
        </p:nvSpPr>
        <p:spPr>
          <a:xfrm>
            <a:off x="2928775" y="4234325"/>
            <a:ext cx="978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latin typeface="Calibri"/>
                <a:ea typeface="Calibri"/>
                <a:cs typeface="Calibri"/>
                <a:sym typeface="Calibri"/>
              </a:rPr>
              <a:t>FACE DETECTION AND FACIAL EXPRESSION EXTRACTION</a:t>
            </a:r>
            <a:endParaRPr sz="2000" dirty="0">
              <a:latin typeface="Calibri"/>
              <a:ea typeface="Calibri"/>
              <a:cs typeface="Calibri"/>
              <a:sym typeface="Calibri"/>
            </a:endParaRPr>
          </a:p>
        </p:txBody>
      </p:sp>
      <p:sp>
        <p:nvSpPr>
          <p:cNvPr id="157" name="Google Shape;157;p22"/>
          <p:cNvSpPr/>
          <p:nvPr/>
        </p:nvSpPr>
        <p:spPr>
          <a:xfrm>
            <a:off x="1349475" y="5683100"/>
            <a:ext cx="9512700" cy="6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txBox="1"/>
          <p:nvPr/>
        </p:nvSpPr>
        <p:spPr>
          <a:xfrm>
            <a:off x="2928775" y="5732525"/>
            <a:ext cx="978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latin typeface="Calibri"/>
                <a:ea typeface="Calibri"/>
                <a:cs typeface="Calibri"/>
                <a:sym typeface="Calibri"/>
              </a:rPr>
              <a:t>EMOTION CLASSIFICATION AND OUTPUT</a:t>
            </a:r>
            <a:endParaRPr sz="2000" dirty="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838200" y="1825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US" dirty="0"/>
              <a:t>Project Screenshots</a:t>
            </a:r>
            <a:endParaRPr dirty="0"/>
          </a:p>
        </p:txBody>
      </p:sp>
      <p:pic>
        <p:nvPicPr>
          <p:cNvPr id="5" name="Picture 4">
            <a:extLst>
              <a:ext uri="{FF2B5EF4-FFF2-40B4-BE49-F238E27FC236}">
                <a16:creationId xmlns:a16="http://schemas.microsoft.com/office/drawing/2014/main" id="{1AFD6D0C-0580-453A-BDA3-5F9BA292368F}"/>
              </a:ext>
            </a:extLst>
          </p:cNvPr>
          <p:cNvPicPr>
            <a:picLocks noChangeAspect="1"/>
          </p:cNvPicPr>
          <p:nvPr/>
        </p:nvPicPr>
        <p:blipFill rotWithShape="1">
          <a:blip r:embed="rId3"/>
          <a:srcRect l="13337" t="5053"/>
          <a:stretch/>
        </p:blipFill>
        <p:spPr>
          <a:xfrm>
            <a:off x="0" y="1045433"/>
            <a:ext cx="6002329" cy="5075854"/>
          </a:xfrm>
          <a:prstGeom prst="rect">
            <a:avLst/>
          </a:prstGeom>
        </p:spPr>
      </p:pic>
      <p:pic>
        <p:nvPicPr>
          <p:cNvPr id="7" name="Picture 6">
            <a:extLst>
              <a:ext uri="{FF2B5EF4-FFF2-40B4-BE49-F238E27FC236}">
                <a16:creationId xmlns:a16="http://schemas.microsoft.com/office/drawing/2014/main" id="{0229EC15-B166-475C-89BB-DB0FB90014FF}"/>
              </a:ext>
            </a:extLst>
          </p:cNvPr>
          <p:cNvPicPr>
            <a:picLocks noChangeAspect="1"/>
          </p:cNvPicPr>
          <p:nvPr/>
        </p:nvPicPr>
        <p:blipFill>
          <a:blip r:embed="rId4"/>
          <a:stretch>
            <a:fillRect/>
          </a:stretch>
        </p:blipFill>
        <p:spPr>
          <a:xfrm>
            <a:off x="7027435" y="1763891"/>
            <a:ext cx="5164565" cy="5075854"/>
          </a:xfrm>
          <a:prstGeom prst="rect">
            <a:avLst/>
          </a:prstGeom>
        </p:spPr>
      </p:pic>
      <p:pic>
        <p:nvPicPr>
          <p:cNvPr id="9" name="Picture 8">
            <a:extLst>
              <a:ext uri="{FF2B5EF4-FFF2-40B4-BE49-F238E27FC236}">
                <a16:creationId xmlns:a16="http://schemas.microsoft.com/office/drawing/2014/main" id="{36055401-8441-40F4-81FB-21B36BFA5268}"/>
              </a:ext>
            </a:extLst>
          </p:cNvPr>
          <p:cNvPicPr>
            <a:picLocks noChangeAspect="1"/>
          </p:cNvPicPr>
          <p:nvPr/>
        </p:nvPicPr>
        <p:blipFill rotWithShape="1">
          <a:blip r:embed="rId5"/>
          <a:srcRect b="14706"/>
          <a:stretch/>
        </p:blipFill>
        <p:spPr>
          <a:xfrm>
            <a:off x="3307383" y="1394713"/>
            <a:ext cx="5389891" cy="52442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IN" sz="4000" dirty="0">
                <a:solidFill>
                  <a:srgbClr val="FF0000"/>
                </a:solidFill>
                <a:latin typeface="Times New Roman"/>
                <a:ea typeface="Times New Roman"/>
                <a:cs typeface="Times New Roman"/>
                <a:sym typeface="Times New Roman"/>
              </a:rPr>
              <a:t>Team Collaboration</a:t>
            </a:r>
            <a:endParaRPr dirty="0"/>
          </a:p>
        </p:txBody>
      </p:sp>
      <p:sp>
        <p:nvSpPr>
          <p:cNvPr id="164" name="Google Shape;164;p23"/>
          <p:cNvSpPr txBox="1">
            <a:spLocks noGrp="1"/>
          </p:cNvSpPr>
          <p:nvPr>
            <p:ph idx="1"/>
          </p:nvPr>
        </p:nvSpPr>
        <p:spPr>
          <a:xfrm>
            <a:off x="838200" y="1523784"/>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Clr>
                <a:srgbClr val="1E4E79"/>
              </a:buClr>
              <a:buSzPts val="1800"/>
              <a:buFont typeface="Cambria Math"/>
              <a:buChar char="•"/>
            </a:pPr>
            <a:endParaRPr b="1" dirty="0">
              <a:solidFill>
                <a:srgbClr val="1E4E79"/>
              </a:solidFill>
              <a:latin typeface="Cambria Math"/>
              <a:ea typeface="Cambria Math"/>
              <a:cs typeface="Cambria Math"/>
              <a:sym typeface="Cambria Math"/>
            </a:endParaRPr>
          </a:p>
          <a:p>
            <a:pPr marL="457200" lvl="0" indent="-342900" algn="l" rtl="0">
              <a:lnSpc>
                <a:spcPct val="90000"/>
              </a:lnSpc>
              <a:spcBef>
                <a:spcPts val="0"/>
              </a:spcBef>
              <a:spcAft>
                <a:spcPts val="0"/>
              </a:spcAft>
              <a:buClr>
                <a:srgbClr val="1E4E79"/>
              </a:buClr>
              <a:buSzPts val="1800"/>
              <a:buFont typeface="Cambria Math"/>
              <a:buChar char="•"/>
            </a:pPr>
            <a:r>
              <a:rPr lang="en-IN" b="1" dirty="0">
                <a:solidFill>
                  <a:srgbClr val="1E4E79"/>
                </a:solidFill>
                <a:latin typeface="Cambria Math"/>
                <a:ea typeface="Cambria Math"/>
                <a:cs typeface="Cambria Math"/>
                <a:sym typeface="Cambria Math"/>
              </a:rPr>
              <a:t>Akash Haripriya will prepare Data Set and Coding stuff.</a:t>
            </a:r>
          </a:p>
          <a:p>
            <a:pPr marL="457200" lvl="0" indent="-342900" algn="l" rtl="0">
              <a:lnSpc>
                <a:spcPct val="90000"/>
              </a:lnSpc>
              <a:spcBef>
                <a:spcPts val="0"/>
              </a:spcBef>
              <a:spcAft>
                <a:spcPts val="0"/>
              </a:spcAft>
              <a:buClr>
                <a:srgbClr val="1E4E79"/>
              </a:buClr>
              <a:buSzPts val="1800"/>
              <a:buFont typeface="Cambria Math"/>
              <a:buChar char="•"/>
            </a:pPr>
            <a:endParaRPr b="1" dirty="0">
              <a:solidFill>
                <a:srgbClr val="1E4E79"/>
              </a:solidFill>
              <a:latin typeface="Cambria Math"/>
              <a:ea typeface="Cambria Math"/>
              <a:cs typeface="Cambria Math"/>
              <a:sym typeface="Cambria Math"/>
            </a:endParaRPr>
          </a:p>
          <a:p>
            <a:pPr marL="457200" lvl="0" indent="-342900" algn="l" rtl="0">
              <a:lnSpc>
                <a:spcPct val="90000"/>
              </a:lnSpc>
              <a:spcBef>
                <a:spcPts val="0"/>
              </a:spcBef>
              <a:spcAft>
                <a:spcPts val="0"/>
              </a:spcAft>
              <a:buClr>
                <a:srgbClr val="1E4E79"/>
              </a:buClr>
              <a:buSzPts val="1800"/>
              <a:buFont typeface="Cambria Math"/>
              <a:buChar char="•"/>
            </a:pPr>
            <a:r>
              <a:rPr lang="en-IN" b="1" dirty="0">
                <a:solidFill>
                  <a:srgbClr val="1E4E79"/>
                </a:solidFill>
                <a:latin typeface="Cambria Math"/>
                <a:ea typeface="Cambria Math"/>
                <a:cs typeface="Cambria Math"/>
                <a:sym typeface="Cambria Math"/>
              </a:rPr>
              <a:t>Abhinav Saini will prepare our Project PPT.</a:t>
            </a:r>
          </a:p>
          <a:p>
            <a:pPr marL="114300" lvl="0" indent="0" algn="l" rtl="0">
              <a:lnSpc>
                <a:spcPct val="90000"/>
              </a:lnSpc>
              <a:spcBef>
                <a:spcPts val="0"/>
              </a:spcBef>
              <a:spcAft>
                <a:spcPts val="0"/>
              </a:spcAft>
              <a:buClr>
                <a:srgbClr val="1E4E79"/>
              </a:buClr>
              <a:buSzPts val="1800"/>
              <a:buNone/>
            </a:pPr>
            <a:endParaRPr b="1" dirty="0">
              <a:solidFill>
                <a:srgbClr val="1E4E79"/>
              </a:solidFill>
              <a:latin typeface="Cambria Math"/>
              <a:ea typeface="Cambria Math"/>
              <a:cs typeface="Cambria Math"/>
              <a:sym typeface="Cambria Math"/>
            </a:endParaRPr>
          </a:p>
          <a:p>
            <a:pPr marL="457200" lvl="0" indent="-342900" algn="l" rtl="0">
              <a:lnSpc>
                <a:spcPct val="90000"/>
              </a:lnSpc>
              <a:spcBef>
                <a:spcPts val="0"/>
              </a:spcBef>
              <a:spcAft>
                <a:spcPts val="0"/>
              </a:spcAft>
              <a:buClr>
                <a:srgbClr val="1E4E79"/>
              </a:buClr>
              <a:buSzPts val="1800"/>
              <a:buFont typeface="Cambria Math"/>
              <a:buChar char="•"/>
            </a:pPr>
            <a:r>
              <a:rPr lang="en-IN" b="1" dirty="0">
                <a:solidFill>
                  <a:srgbClr val="1E4E79"/>
                </a:solidFill>
                <a:latin typeface="Cambria Math"/>
                <a:ea typeface="Cambria Math"/>
                <a:cs typeface="Cambria Math"/>
                <a:sym typeface="Cambria Math"/>
              </a:rPr>
              <a:t>Ashish </a:t>
            </a:r>
            <a:r>
              <a:rPr lang="en-IN" b="1" dirty="0" err="1">
                <a:solidFill>
                  <a:srgbClr val="1E4E79"/>
                </a:solidFill>
                <a:latin typeface="Cambria Math"/>
                <a:ea typeface="Cambria Math"/>
                <a:cs typeface="Cambria Math"/>
                <a:sym typeface="Cambria Math"/>
              </a:rPr>
              <a:t>Karamchandani</a:t>
            </a:r>
            <a:r>
              <a:rPr lang="en-IN" b="1" dirty="0">
                <a:solidFill>
                  <a:srgbClr val="1E4E79"/>
                </a:solidFill>
                <a:latin typeface="Cambria Math"/>
                <a:ea typeface="Cambria Math"/>
                <a:cs typeface="Cambria Math"/>
                <a:sym typeface="Cambria Math"/>
              </a:rPr>
              <a:t> will prepare our Project Report.</a:t>
            </a:r>
            <a:endParaRPr b="1" dirty="0">
              <a:solidFill>
                <a:srgbClr val="1E4E79"/>
              </a:solidFill>
              <a:latin typeface="Cambria Math"/>
              <a:ea typeface="Cambria Math"/>
              <a:cs typeface="Cambria Math"/>
              <a:sym typeface="Cambria Math"/>
            </a:endParaRPr>
          </a:p>
        </p:txBody>
      </p:sp>
      <p:pic>
        <p:nvPicPr>
          <p:cNvPr id="3" name="Picture 2">
            <a:extLst>
              <a:ext uri="{FF2B5EF4-FFF2-40B4-BE49-F238E27FC236}">
                <a16:creationId xmlns:a16="http://schemas.microsoft.com/office/drawing/2014/main" id="{3B8CA596-C517-4FA5-936B-05D2A5F94684}"/>
              </a:ext>
            </a:extLst>
          </p:cNvPr>
          <p:cNvPicPr>
            <a:picLocks noChangeAspect="1"/>
          </p:cNvPicPr>
          <p:nvPr/>
        </p:nvPicPr>
        <p:blipFill>
          <a:blip r:embed="rId3"/>
          <a:stretch>
            <a:fillRect/>
          </a:stretch>
        </p:blipFill>
        <p:spPr>
          <a:xfrm>
            <a:off x="4018846" y="3080403"/>
            <a:ext cx="4971429" cy="28761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IN" sz="4000" dirty="0">
                <a:solidFill>
                  <a:srgbClr val="FF0000"/>
                </a:solidFill>
                <a:latin typeface="Times New Roman"/>
                <a:ea typeface="Times New Roman"/>
                <a:cs typeface="Times New Roman"/>
                <a:sym typeface="Times New Roman"/>
              </a:rPr>
              <a:t>Technical Requirements</a:t>
            </a:r>
            <a:endParaRPr dirty="0"/>
          </a:p>
        </p:txBody>
      </p:sp>
      <p:sp>
        <p:nvSpPr>
          <p:cNvPr id="170" name="Google Shape;170;p24"/>
          <p:cNvSpPr txBox="1">
            <a:spLocks noGrp="1"/>
          </p:cNvSpPr>
          <p:nvPr>
            <p:ph idx="1"/>
          </p:nvPr>
        </p:nvSpPr>
        <p:spPr>
          <a:xfrm>
            <a:off x="838200" y="152378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IN" sz="2600" dirty="0">
                <a:solidFill>
                  <a:srgbClr val="24292F"/>
                </a:solidFill>
                <a:highlight>
                  <a:srgbClr val="FFFFFF"/>
                </a:highlight>
                <a:latin typeface="Arial"/>
                <a:ea typeface="Arial"/>
                <a:cs typeface="Arial"/>
                <a:sym typeface="Arial"/>
              </a:rPr>
              <a:t>You need to have installed following software's and libraries in your machine before running this project.</a:t>
            </a:r>
            <a:endParaRPr sz="2600" dirty="0">
              <a:solidFill>
                <a:srgbClr val="24292F"/>
              </a:solidFill>
              <a:highlight>
                <a:srgbClr val="FFFFFF"/>
              </a:highlight>
              <a:latin typeface="Arial"/>
              <a:ea typeface="Arial"/>
              <a:cs typeface="Arial"/>
              <a:sym typeface="Arial"/>
            </a:endParaRPr>
          </a:p>
          <a:p>
            <a:pPr marL="457200" lvl="0" indent="-393700" algn="l" rtl="0">
              <a:lnSpc>
                <a:spcPct val="115000"/>
              </a:lnSpc>
              <a:spcBef>
                <a:spcPts val="1200"/>
              </a:spcBef>
              <a:spcAft>
                <a:spcPts val="0"/>
              </a:spcAft>
              <a:buClr>
                <a:srgbClr val="24292F"/>
              </a:buClr>
              <a:buSzPts val="2600"/>
              <a:buAutoNum type="arabicPeriod"/>
            </a:pPr>
            <a:r>
              <a:rPr lang="en-IN" sz="2600" dirty="0">
                <a:solidFill>
                  <a:srgbClr val="24292F"/>
                </a:solidFill>
                <a:highlight>
                  <a:srgbClr val="FFFFFF"/>
                </a:highlight>
                <a:latin typeface="Arial"/>
                <a:ea typeface="Arial"/>
                <a:cs typeface="Arial"/>
                <a:sym typeface="Arial"/>
              </a:rPr>
              <a:t>Python 3</a:t>
            </a:r>
            <a:endParaRPr sz="2600" dirty="0">
              <a:solidFill>
                <a:srgbClr val="24292F"/>
              </a:solidFill>
              <a:highlight>
                <a:srgbClr val="FFFFFF"/>
              </a:highlight>
              <a:latin typeface="Arial"/>
              <a:ea typeface="Arial"/>
              <a:cs typeface="Arial"/>
              <a:sym typeface="Arial"/>
            </a:endParaRPr>
          </a:p>
          <a:p>
            <a:pPr marL="457200" lvl="0" indent="-393700" algn="l" rtl="0">
              <a:lnSpc>
                <a:spcPct val="115000"/>
              </a:lnSpc>
              <a:spcBef>
                <a:spcPts val="0"/>
              </a:spcBef>
              <a:spcAft>
                <a:spcPts val="0"/>
              </a:spcAft>
              <a:buClr>
                <a:srgbClr val="24292F"/>
              </a:buClr>
              <a:buSzPts val="2600"/>
              <a:buAutoNum type="arabicPeriod"/>
            </a:pPr>
            <a:r>
              <a:rPr lang="en-IN" sz="2400" dirty="0">
                <a:solidFill>
                  <a:srgbClr val="24292F"/>
                </a:solidFill>
                <a:highlight>
                  <a:srgbClr val="FFFFFF"/>
                </a:highlight>
                <a:latin typeface="Arial"/>
                <a:ea typeface="Arial"/>
                <a:cs typeface="Arial"/>
                <a:sym typeface="Arial"/>
              </a:rPr>
              <a:t>Anaconda: It will install python notebook and most of the libraries which are needed like </a:t>
            </a:r>
            <a:r>
              <a:rPr lang="en-IN" sz="2400" dirty="0" err="1">
                <a:solidFill>
                  <a:srgbClr val="24292F"/>
                </a:solidFill>
                <a:highlight>
                  <a:srgbClr val="FFFFFF"/>
                </a:highlight>
                <a:latin typeface="Arial"/>
                <a:ea typeface="Arial"/>
                <a:cs typeface="Arial"/>
                <a:sym typeface="Arial"/>
              </a:rPr>
              <a:t>sklearn</a:t>
            </a:r>
            <a:r>
              <a:rPr lang="en-IN" sz="2400" dirty="0">
                <a:solidFill>
                  <a:srgbClr val="24292F"/>
                </a:solidFill>
                <a:highlight>
                  <a:srgbClr val="FFFFFF"/>
                </a:highlight>
                <a:latin typeface="Arial"/>
                <a:ea typeface="Arial"/>
                <a:cs typeface="Arial"/>
                <a:sym typeface="Arial"/>
              </a:rPr>
              <a:t>, pandas, seaborn, matplotlib, NumPy, PIL.</a:t>
            </a:r>
            <a:endParaRPr sz="2400" dirty="0">
              <a:solidFill>
                <a:srgbClr val="24292F"/>
              </a:solidFill>
              <a:highlight>
                <a:srgbClr val="FFFFFF"/>
              </a:highlight>
              <a:latin typeface="Arial"/>
              <a:ea typeface="Arial"/>
              <a:cs typeface="Arial"/>
              <a:sym typeface="Arial"/>
            </a:endParaRPr>
          </a:p>
          <a:p>
            <a:pPr marL="457200" lvl="0" indent="-393700" algn="l" rtl="0">
              <a:lnSpc>
                <a:spcPct val="115000"/>
              </a:lnSpc>
              <a:spcBef>
                <a:spcPts val="0"/>
              </a:spcBef>
              <a:spcAft>
                <a:spcPts val="0"/>
              </a:spcAft>
              <a:buClr>
                <a:srgbClr val="24292F"/>
              </a:buClr>
              <a:buSzPts val="2600"/>
              <a:buAutoNum type="arabicPeriod"/>
            </a:pPr>
            <a:r>
              <a:rPr lang="en-IN" sz="2600" dirty="0">
                <a:solidFill>
                  <a:srgbClr val="24292F"/>
                </a:solidFill>
                <a:highlight>
                  <a:srgbClr val="FFFFFF"/>
                </a:highlight>
                <a:latin typeface="Arial"/>
                <a:ea typeface="Arial"/>
                <a:cs typeface="Arial"/>
                <a:sym typeface="Arial"/>
              </a:rPr>
              <a:t>OpenCV</a:t>
            </a:r>
            <a:endParaRPr sz="2600" dirty="0">
              <a:solidFill>
                <a:srgbClr val="24292F"/>
              </a:solidFill>
              <a:highlight>
                <a:srgbClr val="FFFFFF"/>
              </a:highlight>
              <a:latin typeface="Arial"/>
              <a:ea typeface="Arial"/>
              <a:cs typeface="Arial"/>
              <a:sym typeface="Arial"/>
            </a:endParaRPr>
          </a:p>
          <a:p>
            <a:pPr marL="457200" lvl="0" indent="-393700" algn="l" rtl="0">
              <a:lnSpc>
                <a:spcPct val="115000"/>
              </a:lnSpc>
              <a:spcBef>
                <a:spcPts val="0"/>
              </a:spcBef>
              <a:spcAft>
                <a:spcPts val="0"/>
              </a:spcAft>
              <a:buClr>
                <a:srgbClr val="24292F"/>
              </a:buClr>
              <a:buSzPts val="2600"/>
              <a:buAutoNum type="arabicPeriod"/>
            </a:pPr>
            <a:r>
              <a:rPr lang="en-IN" sz="2600" dirty="0" err="1">
                <a:solidFill>
                  <a:srgbClr val="24292F"/>
                </a:solidFill>
                <a:highlight>
                  <a:srgbClr val="FFFFFF"/>
                </a:highlight>
                <a:latin typeface="Arial"/>
                <a:ea typeface="Arial"/>
                <a:cs typeface="Arial"/>
                <a:sym typeface="Arial"/>
              </a:rPr>
              <a:t>Cmake</a:t>
            </a:r>
            <a:endParaRPr lang="en-IN" sz="2600" dirty="0">
              <a:solidFill>
                <a:srgbClr val="24292F"/>
              </a:solidFill>
              <a:highlight>
                <a:srgbClr val="FFFFFF"/>
              </a:highlight>
              <a:latin typeface="Arial"/>
              <a:ea typeface="Arial"/>
              <a:cs typeface="Arial"/>
              <a:sym typeface="Arial"/>
            </a:endParaRPr>
          </a:p>
          <a:p>
            <a:pPr marL="457200" lvl="0" indent="-393700" algn="l" rtl="0">
              <a:lnSpc>
                <a:spcPct val="115000"/>
              </a:lnSpc>
              <a:spcBef>
                <a:spcPts val="0"/>
              </a:spcBef>
              <a:spcAft>
                <a:spcPts val="0"/>
              </a:spcAft>
              <a:buClr>
                <a:srgbClr val="24292F"/>
              </a:buClr>
              <a:buSzPts val="2600"/>
              <a:buAutoNum type="arabicPeriod"/>
            </a:pPr>
            <a:r>
              <a:rPr lang="en-IN" sz="2600" dirty="0" err="1">
                <a:solidFill>
                  <a:srgbClr val="24292F"/>
                </a:solidFill>
                <a:highlight>
                  <a:srgbClr val="FFFFFF"/>
                </a:highlight>
                <a:latin typeface="Arial"/>
                <a:ea typeface="Arial"/>
                <a:cs typeface="Arial"/>
                <a:sym typeface="Arial"/>
              </a:rPr>
              <a:t>Dlib</a:t>
            </a:r>
            <a:endParaRPr lang="en-IN" sz="2600" dirty="0">
              <a:solidFill>
                <a:srgbClr val="24292F"/>
              </a:solidFill>
              <a:highlight>
                <a:srgbClr val="FFFFFF"/>
              </a:highlight>
              <a:latin typeface="Arial"/>
              <a:ea typeface="Arial"/>
              <a:cs typeface="Arial"/>
              <a:sym typeface="Arial"/>
            </a:endParaRPr>
          </a:p>
          <a:p>
            <a:pPr marL="457200" lvl="0" indent="-393700" algn="l" rtl="0">
              <a:lnSpc>
                <a:spcPct val="115000"/>
              </a:lnSpc>
              <a:spcBef>
                <a:spcPts val="0"/>
              </a:spcBef>
              <a:spcAft>
                <a:spcPts val="0"/>
              </a:spcAft>
              <a:buClr>
                <a:srgbClr val="24292F"/>
              </a:buClr>
              <a:buSzPts val="2600"/>
              <a:buAutoNum type="arabicPeriod"/>
            </a:pPr>
            <a:r>
              <a:rPr lang="en-IN" sz="2600" dirty="0">
                <a:solidFill>
                  <a:srgbClr val="24292F"/>
                </a:solidFill>
                <a:highlight>
                  <a:srgbClr val="FFFFFF"/>
                </a:highlight>
                <a:latin typeface="Arial"/>
                <a:ea typeface="Arial"/>
                <a:cs typeface="Arial"/>
                <a:sym typeface="Arial"/>
              </a:rPr>
              <a:t>Facial Recognition</a:t>
            </a:r>
            <a:endParaRPr sz="2600" dirty="0">
              <a:solidFill>
                <a:srgbClr val="24292F"/>
              </a:solidFill>
              <a:highlight>
                <a:srgbClr val="FFFFFF"/>
              </a:highlight>
              <a:latin typeface="Arial"/>
              <a:ea typeface="Arial"/>
              <a:cs typeface="Arial"/>
              <a:sym typeface="Arial"/>
            </a:endParaRPr>
          </a:p>
          <a:p>
            <a:pPr marL="0" lvl="0" indent="0" algn="l" rtl="0">
              <a:lnSpc>
                <a:spcPct val="90000"/>
              </a:lnSpc>
              <a:spcBef>
                <a:spcPts val="1200"/>
              </a:spcBef>
              <a:spcAft>
                <a:spcPts val="0"/>
              </a:spcAft>
              <a:buClr>
                <a:schemeClr val="dk1"/>
              </a:buClr>
              <a:buSzPts val="2800"/>
              <a:buNone/>
            </a:pPr>
            <a:endParaRPr sz="2600" b="1" dirty="0">
              <a:solidFill>
                <a:srgbClr val="1E4E79"/>
              </a:solidFill>
              <a:latin typeface="Cambria Math"/>
              <a:ea typeface="Cambria Math"/>
              <a:cs typeface="Cambria Math"/>
              <a:sym typeface="Cambria Math"/>
            </a:endParaRPr>
          </a:p>
          <a:p>
            <a:pPr marL="228600" lvl="0" indent="-50800" algn="l" rtl="0">
              <a:lnSpc>
                <a:spcPct val="90000"/>
              </a:lnSpc>
              <a:spcBef>
                <a:spcPts val="1000"/>
              </a:spcBef>
              <a:spcAft>
                <a:spcPts val="0"/>
              </a:spcAft>
              <a:buClr>
                <a:schemeClr val="dk1"/>
              </a:buClr>
              <a:buSzPts val="2800"/>
              <a:buNone/>
            </a:pPr>
            <a:endParaRPr sz="2600" b="1" dirty="0">
              <a:solidFill>
                <a:srgbClr val="1E4E79"/>
              </a:solidFill>
              <a:latin typeface="Cambria Math"/>
              <a:ea typeface="Cambria Math"/>
              <a:cs typeface="Cambria Math"/>
              <a:sym typeface="Cambria Math"/>
            </a:endParaRPr>
          </a:p>
        </p:txBody>
      </p:sp>
      <p:sp>
        <p:nvSpPr>
          <p:cNvPr id="2" name="Oval 1">
            <a:extLst>
              <a:ext uri="{FF2B5EF4-FFF2-40B4-BE49-F238E27FC236}">
                <a16:creationId xmlns:a16="http://schemas.microsoft.com/office/drawing/2014/main" id="{981E50E8-6839-4FE0-B50D-5DC95113C9B7}"/>
              </a:ext>
            </a:extLst>
          </p:cNvPr>
          <p:cNvSpPr/>
          <p:nvPr/>
        </p:nvSpPr>
        <p:spPr>
          <a:xfrm rot="374055">
            <a:off x="9061592" y="3658164"/>
            <a:ext cx="3044875" cy="3114594"/>
          </a:xfrm>
          <a:prstGeom prst="ellipse">
            <a:avLst/>
          </a:prstGeom>
          <a:blipFill dpi="0" rotWithShape="1">
            <a:blip r:embed="rId3">
              <a:alphaModFix amt="86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8064-6F28-436D-9A40-C9DDF6E0CEA7}"/>
              </a:ext>
            </a:extLst>
          </p:cNvPr>
          <p:cNvSpPr>
            <a:spLocks noGrp="1"/>
          </p:cNvSpPr>
          <p:nvPr>
            <p:ph type="title"/>
          </p:nvPr>
        </p:nvSpPr>
        <p:spPr/>
        <p:txBody>
          <a:bodyPr/>
          <a:lstStyle/>
          <a:p>
            <a:r>
              <a:rPr lang="en-US" dirty="0"/>
              <a:t>Bibliography:</a:t>
            </a:r>
            <a:endParaRPr lang="en-IN" dirty="0"/>
          </a:p>
        </p:txBody>
      </p:sp>
      <p:sp>
        <p:nvSpPr>
          <p:cNvPr id="3" name="Content Placeholder 2">
            <a:extLst>
              <a:ext uri="{FF2B5EF4-FFF2-40B4-BE49-F238E27FC236}">
                <a16:creationId xmlns:a16="http://schemas.microsoft.com/office/drawing/2014/main" id="{69457CB8-B56D-4A92-A10B-683E023BAC43}"/>
              </a:ext>
            </a:extLst>
          </p:cNvPr>
          <p:cNvSpPr>
            <a:spLocks noGrp="1"/>
          </p:cNvSpPr>
          <p:nvPr>
            <p:ph idx="1"/>
          </p:nvPr>
        </p:nvSpPr>
        <p:spPr/>
        <p:txBody>
          <a:bodyPr/>
          <a:lstStyle/>
          <a:p>
            <a:r>
              <a:rPr lang="en-IN" dirty="0" err="1"/>
              <a:t>Github</a:t>
            </a:r>
            <a:r>
              <a:rPr lang="en-IN" dirty="0"/>
              <a:t>:  </a:t>
            </a:r>
            <a:r>
              <a:rPr lang="en-IN" dirty="0">
                <a:hlinkClick r:id="rId2"/>
              </a:rPr>
              <a:t>https://github.com/ageitgey/face_recognition</a:t>
            </a:r>
            <a:endParaRPr lang="en-IN" dirty="0"/>
          </a:p>
          <a:p>
            <a:endParaRPr lang="en-IN" dirty="0"/>
          </a:p>
          <a:p>
            <a:r>
              <a:rPr lang="en-IN" dirty="0"/>
              <a:t>YouTube:  </a:t>
            </a:r>
            <a:r>
              <a:rPr lang="en-IN" dirty="0">
                <a:hlinkClick r:id="rId3"/>
              </a:rPr>
              <a:t>https://www.youtube.com/watch?v=sz25xxF_AVE</a:t>
            </a:r>
            <a:endParaRPr lang="en-IN" dirty="0"/>
          </a:p>
          <a:p>
            <a:endParaRPr lang="en-IN" dirty="0"/>
          </a:p>
          <a:p>
            <a:r>
              <a:rPr lang="en-IN" dirty="0" err="1"/>
              <a:t>greeks</a:t>
            </a:r>
            <a:r>
              <a:rPr lang="en-IN" dirty="0"/>
              <a:t> for </a:t>
            </a:r>
            <a:r>
              <a:rPr lang="en-IN" dirty="0" err="1"/>
              <a:t>greeks</a:t>
            </a:r>
            <a:r>
              <a:rPr lang="en-IN" dirty="0"/>
              <a:t>:  https://www.geeksforgeeks.org/face-recognition-using-artificial-intelligence/</a:t>
            </a:r>
          </a:p>
          <a:p>
            <a:endParaRPr lang="en-IN" dirty="0"/>
          </a:p>
          <a:p>
            <a:endParaRPr lang="en-IN" dirty="0"/>
          </a:p>
        </p:txBody>
      </p:sp>
    </p:spTree>
    <p:extLst>
      <p:ext uri="{BB962C8B-B14F-4D97-AF65-F5344CB8AC3E}">
        <p14:creationId xmlns:p14="http://schemas.microsoft.com/office/powerpoint/2010/main" val="3733017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65DE-94A4-463F-9E9E-1165BAD53ED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4816CDCC-0299-4185-A29A-89AB1F3CEB9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14000"/>
                    </a14:imgEffect>
                  </a14:imgLayer>
                </a14:imgProps>
              </a:ext>
            </a:extLst>
          </a:blip>
          <a:stretch>
            <a:fillRect/>
          </a:stretch>
        </p:blipFill>
        <p:spPr>
          <a:xfrm>
            <a:off x="0" y="0"/>
            <a:ext cx="12191999" cy="6926094"/>
          </a:xfrm>
        </p:spPr>
      </p:pic>
    </p:spTree>
    <p:extLst>
      <p:ext uri="{BB962C8B-B14F-4D97-AF65-F5344CB8AC3E}">
        <p14:creationId xmlns:p14="http://schemas.microsoft.com/office/powerpoint/2010/main" val="30641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767179"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IN" sz="4000" dirty="0">
                <a:solidFill>
                  <a:srgbClr val="FF0000"/>
                </a:solidFill>
                <a:latin typeface="Times New Roman"/>
                <a:ea typeface="Times New Roman"/>
                <a:cs typeface="Times New Roman"/>
                <a:sym typeface="Times New Roman"/>
              </a:rPr>
              <a:t>Presentation Outline </a:t>
            </a:r>
            <a:endParaRPr dirty="0"/>
          </a:p>
        </p:txBody>
      </p:sp>
      <p:sp>
        <p:nvSpPr>
          <p:cNvPr id="98" name="Google Shape;98;p14"/>
          <p:cNvSpPr txBox="1">
            <a:spLocks noGrp="1"/>
          </p:cNvSpPr>
          <p:nvPr>
            <p:ph idx="1"/>
          </p:nvPr>
        </p:nvSpPr>
        <p:spPr>
          <a:xfrm>
            <a:off x="838200" y="1523783"/>
            <a:ext cx="10515600" cy="476504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E4E79"/>
              </a:buClr>
              <a:buSzPct val="100000"/>
              <a:buChar char="•"/>
            </a:pPr>
            <a:r>
              <a:rPr lang="en-IN" b="1" dirty="0">
                <a:solidFill>
                  <a:srgbClr val="1E4E79"/>
                </a:solidFill>
                <a:latin typeface="Cambria Math"/>
                <a:ea typeface="Cambria Math"/>
                <a:cs typeface="Cambria Math"/>
                <a:sym typeface="Cambria Math"/>
              </a:rPr>
              <a:t>Introduction</a:t>
            </a:r>
            <a:endParaRPr dirty="0"/>
          </a:p>
          <a:p>
            <a:pPr marL="228600" lvl="0" indent="-228600" algn="l" rtl="0">
              <a:lnSpc>
                <a:spcPct val="90000"/>
              </a:lnSpc>
              <a:spcBef>
                <a:spcPts val="1000"/>
              </a:spcBef>
              <a:spcAft>
                <a:spcPts val="0"/>
              </a:spcAft>
              <a:buClr>
                <a:srgbClr val="1E4E79"/>
              </a:buClr>
              <a:buSzPct val="100000"/>
              <a:buChar char="•"/>
            </a:pPr>
            <a:r>
              <a:rPr lang="en-IN" b="1" dirty="0">
                <a:solidFill>
                  <a:srgbClr val="1E4E79"/>
                </a:solidFill>
                <a:latin typeface="Cambria Math"/>
                <a:ea typeface="Cambria Math"/>
                <a:cs typeface="Cambria Math"/>
                <a:sym typeface="Cambria Math"/>
              </a:rPr>
              <a:t>Objectives</a:t>
            </a:r>
            <a:endParaRPr dirty="0"/>
          </a:p>
          <a:p>
            <a:pPr marL="228600" lvl="0" indent="-228600" algn="l" rtl="0">
              <a:lnSpc>
                <a:spcPct val="90000"/>
              </a:lnSpc>
              <a:spcBef>
                <a:spcPts val="1000"/>
              </a:spcBef>
              <a:spcAft>
                <a:spcPts val="0"/>
              </a:spcAft>
              <a:buClr>
                <a:srgbClr val="1E4E79"/>
              </a:buClr>
              <a:buSzPct val="100000"/>
              <a:buChar char="•"/>
            </a:pPr>
            <a:r>
              <a:rPr lang="en-IN" b="1" dirty="0">
                <a:solidFill>
                  <a:srgbClr val="1E4E79"/>
                </a:solidFill>
                <a:latin typeface="Cambria Math"/>
                <a:ea typeface="Cambria Math"/>
                <a:cs typeface="Cambria Math"/>
                <a:sym typeface="Cambria Math"/>
              </a:rPr>
              <a:t>Application Feature Overview </a:t>
            </a:r>
            <a:endParaRPr dirty="0"/>
          </a:p>
          <a:p>
            <a:pPr marL="228600" lvl="0" indent="-228600" algn="l" rtl="0">
              <a:lnSpc>
                <a:spcPct val="90000"/>
              </a:lnSpc>
              <a:spcBef>
                <a:spcPts val="1000"/>
              </a:spcBef>
              <a:spcAft>
                <a:spcPts val="0"/>
              </a:spcAft>
              <a:buClr>
                <a:srgbClr val="1E4E79"/>
              </a:buClr>
              <a:buSzPct val="100000"/>
              <a:buChar char="•"/>
            </a:pPr>
            <a:r>
              <a:rPr lang="en-IN" b="1" dirty="0">
                <a:solidFill>
                  <a:srgbClr val="1E4E79"/>
                </a:solidFill>
                <a:latin typeface="Cambria Math"/>
                <a:ea typeface="Cambria Math"/>
                <a:cs typeface="Cambria Math"/>
                <a:sym typeface="Cambria Math"/>
              </a:rPr>
              <a:t>Technical Strength</a:t>
            </a:r>
            <a:endParaRPr dirty="0"/>
          </a:p>
          <a:p>
            <a:pPr marL="228600" lvl="0" indent="-228600" algn="l" rtl="0">
              <a:lnSpc>
                <a:spcPct val="90000"/>
              </a:lnSpc>
              <a:spcBef>
                <a:spcPts val="1000"/>
              </a:spcBef>
              <a:spcAft>
                <a:spcPts val="0"/>
              </a:spcAft>
              <a:buClr>
                <a:srgbClr val="1E4E79"/>
              </a:buClr>
              <a:buSzPct val="100000"/>
              <a:buChar char="•"/>
            </a:pPr>
            <a:r>
              <a:rPr lang="en-IN" b="1" dirty="0">
                <a:solidFill>
                  <a:srgbClr val="1E4E79"/>
                </a:solidFill>
                <a:latin typeface="Cambria Math"/>
                <a:ea typeface="Cambria Math"/>
                <a:cs typeface="Cambria Math"/>
                <a:sym typeface="Cambria Math"/>
              </a:rPr>
              <a:t>Proposed Idea</a:t>
            </a:r>
            <a:endParaRPr dirty="0"/>
          </a:p>
          <a:p>
            <a:pPr marL="228600" lvl="0" indent="-228600" algn="l" rtl="0">
              <a:lnSpc>
                <a:spcPct val="90000"/>
              </a:lnSpc>
              <a:spcBef>
                <a:spcPts val="1000"/>
              </a:spcBef>
              <a:spcAft>
                <a:spcPts val="0"/>
              </a:spcAft>
              <a:buClr>
                <a:srgbClr val="1E4E79"/>
              </a:buClr>
              <a:buSzPct val="100000"/>
              <a:buChar char="•"/>
            </a:pPr>
            <a:r>
              <a:rPr lang="en-IN" b="1" dirty="0">
                <a:solidFill>
                  <a:srgbClr val="1E4E79"/>
                </a:solidFill>
                <a:latin typeface="Cambria Math"/>
                <a:ea typeface="Cambria Math"/>
                <a:sym typeface="Cambria Math"/>
              </a:rPr>
              <a:t>Project Scope</a:t>
            </a:r>
            <a:endParaRPr lang="en-IN" dirty="0"/>
          </a:p>
          <a:p>
            <a:pPr marL="228600" lvl="0" indent="-228600" algn="l" rtl="0">
              <a:lnSpc>
                <a:spcPct val="90000"/>
              </a:lnSpc>
              <a:spcBef>
                <a:spcPts val="1000"/>
              </a:spcBef>
              <a:spcAft>
                <a:spcPts val="0"/>
              </a:spcAft>
              <a:buClr>
                <a:srgbClr val="1E4E79"/>
              </a:buClr>
              <a:buSzPct val="100000"/>
              <a:buChar char="•"/>
            </a:pPr>
            <a:r>
              <a:rPr lang="en-IN" b="1" dirty="0">
                <a:solidFill>
                  <a:srgbClr val="1E4E79"/>
                </a:solidFill>
                <a:latin typeface="Cambria Math"/>
                <a:ea typeface="Cambria Math"/>
                <a:cs typeface="Cambria Math"/>
                <a:sym typeface="Cambria Math"/>
              </a:rPr>
              <a:t>Future of Facial Recognition</a:t>
            </a:r>
          </a:p>
          <a:p>
            <a:pPr marL="228600" lvl="0" indent="-228600" algn="l" rtl="0">
              <a:lnSpc>
                <a:spcPct val="90000"/>
              </a:lnSpc>
              <a:spcBef>
                <a:spcPts val="1000"/>
              </a:spcBef>
              <a:spcAft>
                <a:spcPts val="0"/>
              </a:spcAft>
              <a:buClr>
                <a:srgbClr val="1E4E79"/>
              </a:buClr>
              <a:buSzPct val="100000"/>
              <a:buChar char="•"/>
            </a:pPr>
            <a:r>
              <a:rPr lang="en-US" b="1" dirty="0">
                <a:solidFill>
                  <a:srgbClr val="1E4E79"/>
                </a:solidFill>
                <a:latin typeface="Cambria Math"/>
                <a:ea typeface="Cambria Math"/>
                <a:cs typeface="Cambria Math"/>
                <a:sym typeface="Cambria Math"/>
              </a:rPr>
              <a:t>Facial recognition Lifecycle / Flow Chart</a:t>
            </a:r>
          </a:p>
          <a:p>
            <a:pPr marL="228600" lvl="0" indent="-228600" algn="l" rtl="0">
              <a:lnSpc>
                <a:spcPct val="90000"/>
              </a:lnSpc>
              <a:spcBef>
                <a:spcPts val="1000"/>
              </a:spcBef>
              <a:spcAft>
                <a:spcPts val="0"/>
              </a:spcAft>
              <a:buClr>
                <a:srgbClr val="1E4E79"/>
              </a:buClr>
              <a:buSzPct val="100000"/>
              <a:buChar char="•"/>
            </a:pPr>
            <a:r>
              <a:rPr lang="en-US" b="1" dirty="0">
                <a:solidFill>
                  <a:srgbClr val="1E4E79"/>
                </a:solidFill>
                <a:latin typeface="Cambria Math"/>
                <a:ea typeface="Cambria Math"/>
                <a:cs typeface="Cambria Math"/>
                <a:sym typeface="Cambria Math"/>
              </a:rPr>
              <a:t>Project Screenshots</a:t>
            </a:r>
          </a:p>
          <a:p>
            <a:pPr marL="228600" lvl="0" indent="-228600" algn="l" rtl="0">
              <a:lnSpc>
                <a:spcPct val="90000"/>
              </a:lnSpc>
              <a:spcBef>
                <a:spcPts val="1000"/>
              </a:spcBef>
              <a:spcAft>
                <a:spcPts val="0"/>
              </a:spcAft>
              <a:buClr>
                <a:srgbClr val="1E4E79"/>
              </a:buClr>
              <a:buSzPct val="100000"/>
              <a:buChar char="•"/>
            </a:pPr>
            <a:r>
              <a:rPr lang="en-IN" b="1" dirty="0">
                <a:solidFill>
                  <a:srgbClr val="1E4E79"/>
                </a:solidFill>
                <a:latin typeface="Cambria Math"/>
                <a:ea typeface="Cambria Math"/>
                <a:cs typeface="Cambria Math"/>
                <a:sym typeface="Cambria Math"/>
              </a:rPr>
              <a:t>Team Collaboration</a:t>
            </a:r>
            <a:endParaRPr dirty="0"/>
          </a:p>
          <a:p>
            <a:pPr marL="228600" lvl="0" indent="-228600" algn="l" rtl="0">
              <a:lnSpc>
                <a:spcPct val="90000"/>
              </a:lnSpc>
              <a:spcBef>
                <a:spcPts val="1000"/>
              </a:spcBef>
              <a:spcAft>
                <a:spcPts val="0"/>
              </a:spcAft>
              <a:buClr>
                <a:srgbClr val="1E4E79"/>
              </a:buClr>
              <a:buSzPct val="100000"/>
              <a:buChar char="•"/>
            </a:pPr>
            <a:r>
              <a:rPr lang="en-IN" b="1" dirty="0">
                <a:solidFill>
                  <a:srgbClr val="1E4E79"/>
                </a:solidFill>
                <a:latin typeface="Cambria Math"/>
                <a:ea typeface="Cambria Math"/>
                <a:cs typeface="Cambria Math"/>
                <a:sym typeface="Cambria Math"/>
              </a:rPr>
              <a:t>Technical Requirements</a:t>
            </a:r>
          </a:p>
          <a:p>
            <a:pPr marL="228600" lvl="0" indent="-228600" algn="l" rtl="0">
              <a:lnSpc>
                <a:spcPct val="90000"/>
              </a:lnSpc>
              <a:spcBef>
                <a:spcPts val="1000"/>
              </a:spcBef>
              <a:spcAft>
                <a:spcPts val="0"/>
              </a:spcAft>
              <a:buClr>
                <a:srgbClr val="1E4E79"/>
              </a:buClr>
              <a:buSzPct val="100000"/>
              <a:buChar char="•"/>
            </a:pPr>
            <a:r>
              <a:rPr lang="en-IN" b="1" dirty="0">
                <a:solidFill>
                  <a:srgbClr val="1E4E79"/>
                </a:solidFill>
                <a:latin typeface="Cambria Math"/>
                <a:ea typeface="Cambria Math"/>
                <a:cs typeface="Cambria Math"/>
                <a:sym typeface="Cambria Math"/>
              </a:rPr>
              <a:t>Bibliography</a:t>
            </a:r>
          </a:p>
          <a:p>
            <a:pPr marL="228600" lvl="0" indent="-228600" algn="l" rtl="0">
              <a:lnSpc>
                <a:spcPct val="90000"/>
              </a:lnSpc>
              <a:spcBef>
                <a:spcPts val="1000"/>
              </a:spcBef>
              <a:spcAft>
                <a:spcPts val="0"/>
              </a:spcAft>
              <a:buClr>
                <a:srgbClr val="1E4E79"/>
              </a:buClr>
              <a:buSzPct val="100000"/>
              <a:buChar char="•"/>
            </a:pPr>
            <a:endParaRPr dirty="0"/>
          </a:p>
          <a:p>
            <a:pPr marL="228600" lvl="0" indent="-77470" algn="l" rtl="0">
              <a:lnSpc>
                <a:spcPct val="90000"/>
              </a:lnSpc>
              <a:spcBef>
                <a:spcPts val="1000"/>
              </a:spcBef>
              <a:spcAft>
                <a:spcPts val="0"/>
              </a:spcAft>
              <a:buClr>
                <a:schemeClr val="dk1"/>
              </a:buClr>
              <a:buSzPct val="100000"/>
              <a:buNone/>
            </a:pPr>
            <a:endParaRPr b="1" dirty="0">
              <a:solidFill>
                <a:srgbClr val="1E4E79"/>
              </a:solidFill>
              <a:latin typeface="Cambria Math"/>
              <a:ea typeface="Cambria Math"/>
              <a:cs typeface="Cambria Math"/>
              <a:sym typeface="Cambria Math"/>
            </a:endParaRPr>
          </a:p>
          <a:p>
            <a:pPr marL="228600" lvl="0" indent="-77470" algn="l" rtl="0">
              <a:lnSpc>
                <a:spcPct val="90000"/>
              </a:lnSpc>
              <a:spcBef>
                <a:spcPts val="1000"/>
              </a:spcBef>
              <a:spcAft>
                <a:spcPts val="0"/>
              </a:spcAft>
              <a:buClr>
                <a:schemeClr val="dk1"/>
              </a:buClr>
              <a:buSzPct val="100000"/>
              <a:buNone/>
            </a:pPr>
            <a:endParaRPr b="1" dirty="0">
              <a:solidFill>
                <a:srgbClr val="1E4E79"/>
              </a:solidFill>
              <a:latin typeface="Cambria Math"/>
              <a:ea typeface="Cambria Math"/>
              <a:cs typeface="Cambria Math"/>
              <a:sym typeface="Cambria Math"/>
            </a:endParaRPr>
          </a:p>
        </p:txBody>
      </p:sp>
      <p:pic>
        <p:nvPicPr>
          <p:cNvPr id="3" name="Picture 2">
            <a:extLst>
              <a:ext uri="{FF2B5EF4-FFF2-40B4-BE49-F238E27FC236}">
                <a16:creationId xmlns:a16="http://schemas.microsoft.com/office/drawing/2014/main" id="{FE124588-1BFC-4978-83AB-1B70CA3D4566}"/>
              </a:ext>
            </a:extLst>
          </p:cNvPr>
          <p:cNvPicPr>
            <a:picLocks noChangeAspect="1"/>
          </p:cNvPicPr>
          <p:nvPr/>
        </p:nvPicPr>
        <p:blipFill>
          <a:blip r:embed="rId3"/>
          <a:stretch>
            <a:fillRect/>
          </a:stretch>
        </p:blipFill>
        <p:spPr>
          <a:xfrm>
            <a:off x="6527260" y="2272821"/>
            <a:ext cx="5358633" cy="42869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8" name="Rectangle 7">
            <a:extLst>
              <a:ext uri="{FF2B5EF4-FFF2-40B4-BE49-F238E27FC236}">
                <a16:creationId xmlns:a16="http://schemas.microsoft.com/office/drawing/2014/main" id="{FBE130B8-80E2-40DD-A9A7-CDD02F97594F}"/>
              </a:ext>
            </a:extLst>
          </p:cNvPr>
          <p:cNvSpPr/>
          <p:nvPr/>
        </p:nvSpPr>
        <p:spPr>
          <a:xfrm>
            <a:off x="1" y="1"/>
            <a:ext cx="12192000" cy="6857999"/>
          </a:xfrm>
          <a:prstGeom prst="rect">
            <a:avLst/>
          </a:prstGeom>
          <a:blipFill dpi="0" rotWithShape="1">
            <a:blip r:embed="rId3">
              <a:extLst>
                <a:ext uri="{BEBA8EAE-BF5A-486C-A8C5-ECC9F3942E4B}">
                  <a14:imgProps xmlns:a14="http://schemas.microsoft.com/office/drawing/2010/main">
                    <a14:imgLayer r:embed="rId4">
                      <a14:imgEffect>
                        <a14:brightnessContrast bright="13000" contrast="-20000"/>
                      </a14:imgEffect>
                    </a14:imgLayer>
                  </a14:imgProps>
                </a:ext>
                <a:ext uri="{28A0092B-C50C-407E-A947-70E740481C1C}">
                  <a14:useLocalDpi xmlns:a14="http://schemas.microsoft.com/office/drawing/2010/main" val="0"/>
                </a:ext>
              </a:extLst>
            </a:blip>
            <a:srcRect/>
            <a:stretch>
              <a:fillRect/>
            </a:stretch>
          </a:blipFill>
          <a:ln>
            <a:noFill/>
          </a:ln>
          <a:effectLst>
            <a:outerShdw blurRad="50800" dist="50800" dir="5400000" sx="79000" sy="79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Ø"/>
            </a:pPr>
            <a:endParaRPr lang="en-US" sz="2800" dirty="0"/>
          </a:p>
          <a:p>
            <a:pPr marL="457200" indent="-457200">
              <a:buFont typeface="Wingdings" panose="05000000000000000000" pitchFamily="2" charset="2"/>
              <a:buChar char="Ø"/>
            </a:pPr>
            <a:r>
              <a:rPr lang="en-US" sz="2800" dirty="0">
                <a:solidFill>
                  <a:schemeClr val="bg1"/>
                </a:solidFill>
                <a:effectLst>
                  <a:glow rad="139700">
                    <a:srgbClr val="7030A0">
                      <a:alpha val="40000"/>
                    </a:srgbClr>
                  </a:glow>
                </a:effectLst>
              </a:rPr>
              <a:t>Human beings displays their emotions using facial expressions. For human it is very easy to recognize those emotions but for computer it is very challenging. Facial expressions vary from person to person</a:t>
            </a:r>
          </a:p>
          <a:p>
            <a:pPr marL="457200" indent="-457200">
              <a:buFont typeface="Wingdings" panose="05000000000000000000" pitchFamily="2" charset="2"/>
              <a:buChar char="Ø"/>
            </a:pPr>
            <a:endParaRPr lang="en-US" sz="2800" dirty="0">
              <a:solidFill>
                <a:schemeClr val="bg1"/>
              </a:solidFill>
              <a:effectLst>
                <a:glow rad="139700">
                  <a:srgbClr val="7030A0">
                    <a:alpha val="40000"/>
                  </a:srgbClr>
                </a:glow>
              </a:effectLst>
            </a:endParaRPr>
          </a:p>
          <a:p>
            <a:pPr marL="457200" indent="-457200">
              <a:buFont typeface="Wingdings" panose="05000000000000000000" pitchFamily="2" charset="2"/>
              <a:buChar char="Ø"/>
            </a:pPr>
            <a:r>
              <a:rPr lang="en-US" sz="2800" dirty="0">
                <a:solidFill>
                  <a:schemeClr val="bg1"/>
                </a:solidFill>
                <a:effectLst>
                  <a:glow rad="139700">
                    <a:srgbClr val="7030A0">
                      <a:alpha val="40000"/>
                    </a:srgbClr>
                  </a:glow>
                </a:effectLst>
              </a:rPr>
              <a:t>The facial expression recognition is an active research area. In this project, we worked on recognition of seven basic human emotions. These emotions are angry, disgust, fear, happy, sad, surprise and neutral.</a:t>
            </a:r>
          </a:p>
        </p:txBody>
      </p:sp>
      <p:sp>
        <p:nvSpPr>
          <p:cNvPr id="16" name="Google Shape;103;p15">
            <a:extLst>
              <a:ext uri="{FF2B5EF4-FFF2-40B4-BE49-F238E27FC236}">
                <a16:creationId xmlns:a16="http://schemas.microsoft.com/office/drawing/2014/main" id="{569C84F5-65CA-442C-88AE-531B9073ED9D}"/>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IN" sz="5400" b="1" dirty="0">
                <a:ln w="12700">
                  <a:solidFill>
                    <a:schemeClr val="accent5"/>
                  </a:solidFill>
                  <a:prstDash val="solid"/>
                </a:ln>
                <a:pattFill prst="ltDnDiag">
                  <a:fgClr>
                    <a:schemeClr val="accent5">
                      <a:lumMod val="60000"/>
                      <a:lumOff val="40000"/>
                    </a:schemeClr>
                  </a:fgClr>
                  <a:bgClr>
                    <a:schemeClr val="bg1"/>
                  </a:bgClr>
                </a:pattFill>
                <a:latin typeface="Times New Roman"/>
                <a:ea typeface="Times New Roman"/>
                <a:cs typeface="Times New Roman"/>
                <a:sym typeface="Times New Roman"/>
              </a:rPr>
              <a:t>Introduction</a:t>
            </a:r>
            <a:endParaRPr sz="5400" b="1" dirty="0">
              <a:ln w="12700">
                <a:solidFill>
                  <a:schemeClr val="accent5"/>
                </a:solidFill>
                <a:prstDash val="solid"/>
              </a:ln>
              <a:pattFill prst="ltDnDiag">
                <a:fgClr>
                  <a:schemeClr val="accent5">
                    <a:lumMod val="60000"/>
                    <a:lumOff val="40000"/>
                  </a:schemeClr>
                </a:fgClr>
                <a:bgClr>
                  <a:schemeClr val="bg1"/>
                </a:bgClr>
              </a:patt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IN" sz="4000" dirty="0">
                <a:solidFill>
                  <a:srgbClr val="FF0000"/>
                </a:solidFill>
                <a:latin typeface="Times New Roman"/>
                <a:ea typeface="Times New Roman"/>
                <a:cs typeface="Times New Roman"/>
                <a:sym typeface="Times New Roman"/>
              </a:rPr>
              <a:t>Objective of the Project</a:t>
            </a:r>
            <a:endParaRPr dirty="0"/>
          </a:p>
        </p:txBody>
      </p:sp>
      <p:sp>
        <p:nvSpPr>
          <p:cNvPr id="110" name="Google Shape;110;p16"/>
          <p:cNvSpPr txBox="1">
            <a:spLocks noGrp="1"/>
          </p:cNvSpPr>
          <p:nvPr>
            <p:ph idx="1"/>
          </p:nvPr>
        </p:nvSpPr>
        <p:spPr>
          <a:xfrm>
            <a:off x="838200" y="1523784"/>
            <a:ext cx="10515600" cy="4125902"/>
          </a:xfrm>
          <a:prstGeom prst="rect">
            <a:avLst/>
          </a:prstGeom>
          <a:noFill/>
          <a:ln>
            <a:noFill/>
          </a:ln>
        </p:spPr>
        <p:txBody>
          <a:bodyPr spcFirstLastPara="1" wrap="square" lIns="91425" tIns="45700" rIns="91425" bIns="45700" anchor="t" anchorCtr="0">
            <a:noAutofit/>
          </a:bodyPr>
          <a:lstStyle/>
          <a:p>
            <a:pPr indent="-457200">
              <a:lnSpc>
                <a:spcPct val="115000"/>
              </a:lnSpc>
              <a:spcBef>
                <a:spcPts val="1200"/>
              </a:spcBef>
              <a:buClr>
                <a:schemeClr val="dk1"/>
              </a:buClr>
              <a:buSzPts val="1100"/>
              <a:buFont typeface="Wingdings" panose="05000000000000000000" pitchFamily="2" charset="2"/>
              <a:buChar char="Ø"/>
            </a:pPr>
            <a:r>
              <a:rPr lang="en-IN" sz="2600" dirty="0">
                <a:solidFill>
                  <a:srgbClr val="24292F"/>
                </a:solidFill>
                <a:highlight>
                  <a:srgbClr val="FFFFFF"/>
                </a:highlight>
                <a:latin typeface="Arial"/>
                <a:ea typeface="Arial"/>
                <a:cs typeface="Arial"/>
                <a:sym typeface="Arial"/>
              </a:rPr>
              <a:t>In this we are presenting the </a:t>
            </a:r>
            <a:r>
              <a:rPr lang="en-US" sz="2800" b="0" i="0" dirty="0">
                <a:effectLst/>
                <a:latin typeface="Roboto" panose="020B0604020202020204" pitchFamily="2" charset="0"/>
              </a:rPr>
              <a:t>Attendance System Project Using Face Recognition. Basically t</a:t>
            </a:r>
            <a:r>
              <a:rPr lang="en-US" sz="2800" dirty="0"/>
              <a:t>o implement Student attendance system based on the face recognition of webcam’s image in the classroom.</a:t>
            </a:r>
            <a:endParaRPr sz="2600" dirty="0">
              <a:solidFill>
                <a:srgbClr val="24292F"/>
              </a:solidFill>
              <a:highlight>
                <a:srgbClr val="FFFFFF"/>
              </a:highlight>
              <a:latin typeface="Arial"/>
              <a:ea typeface="Arial"/>
              <a:cs typeface="Arial"/>
              <a:sym typeface="Arial"/>
            </a:endParaRPr>
          </a:p>
          <a:p>
            <a:pPr lvl="0" indent="-457200" algn="l" rtl="0">
              <a:lnSpc>
                <a:spcPct val="115000"/>
              </a:lnSpc>
              <a:spcBef>
                <a:spcPts val="1200"/>
              </a:spcBef>
              <a:spcAft>
                <a:spcPts val="0"/>
              </a:spcAft>
              <a:buClr>
                <a:schemeClr val="dk1"/>
              </a:buClr>
              <a:buSzPts val="1100"/>
              <a:buFont typeface="Wingdings" panose="05000000000000000000" pitchFamily="2" charset="2"/>
              <a:buChar char="Ø"/>
            </a:pPr>
            <a:r>
              <a:rPr lang="en-IN" sz="2600" dirty="0">
                <a:solidFill>
                  <a:srgbClr val="24292F"/>
                </a:solidFill>
                <a:latin typeface="Arial"/>
                <a:ea typeface="Arial"/>
                <a:cs typeface="Arial"/>
                <a:sym typeface="Arial"/>
              </a:rPr>
              <a:t>Facial recognition is a way of identifying or confirming an individual’s identity using their face. Facial recognition systems can be used to identify people in photos, videos, or in real-time.</a:t>
            </a:r>
            <a:endParaRPr sz="2600" dirty="0">
              <a:solidFill>
                <a:srgbClr val="24292F"/>
              </a:solidFill>
              <a:latin typeface="Arial"/>
              <a:ea typeface="Arial"/>
              <a:cs typeface="Arial"/>
              <a:sym typeface="Arial"/>
            </a:endParaRPr>
          </a:p>
          <a:p>
            <a:pPr lvl="0" indent="-457200" algn="l" rtl="0">
              <a:lnSpc>
                <a:spcPct val="90000"/>
              </a:lnSpc>
              <a:spcBef>
                <a:spcPts val="1200"/>
              </a:spcBef>
              <a:spcAft>
                <a:spcPts val="0"/>
              </a:spcAft>
              <a:buClr>
                <a:schemeClr val="dk1"/>
              </a:buClr>
              <a:buSzPts val="2800"/>
              <a:buFont typeface="Wingdings" panose="05000000000000000000" pitchFamily="2" charset="2"/>
              <a:buChar char="Ø"/>
            </a:pPr>
            <a:endParaRPr sz="2600" b="1" dirty="0">
              <a:solidFill>
                <a:srgbClr val="24292F"/>
              </a:solidFill>
              <a:latin typeface="Cambria Math"/>
              <a:ea typeface="Cambria Math"/>
              <a:cs typeface="Cambria Math"/>
              <a:sym typeface="Cambria Math"/>
            </a:endParaRPr>
          </a:p>
          <a:p>
            <a:pPr marL="228600" lvl="0" indent="-50800" algn="l" rtl="0">
              <a:lnSpc>
                <a:spcPct val="90000"/>
              </a:lnSpc>
              <a:spcBef>
                <a:spcPts val="1000"/>
              </a:spcBef>
              <a:spcAft>
                <a:spcPts val="0"/>
              </a:spcAft>
              <a:buClr>
                <a:schemeClr val="dk1"/>
              </a:buClr>
              <a:buSzPts val="2800"/>
              <a:buNone/>
            </a:pPr>
            <a:endParaRPr sz="2600" b="1" dirty="0">
              <a:solidFill>
                <a:srgbClr val="24292F"/>
              </a:solidFill>
              <a:latin typeface="Cambria Math"/>
              <a:ea typeface="Cambria Math"/>
              <a:cs typeface="Cambria Math"/>
              <a:sym typeface="Cambria Math"/>
            </a:endParaRPr>
          </a:p>
        </p:txBody>
      </p:sp>
      <p:sp>
        <p:nvSpPr>
          <p:cNvPr id="8" name="Rectangle 7">
            <a:extLst>
              <a:ext uri="{FF2B5EF4-FFF2-40B4-BE49-F238E27FC236}">
                <a16:creationId xmlns:a16="http://schemas.microsoft.com/office/drawing/2014/main" id="{24B9015D-30EB-4D01-B2CA-2996A173C9A9}"/>
              </a:ext>
            </a:extLst>
          </p:cNvPr>
          <p:cNvSpPr/>
          <p:nvPr/>
        </p:nvSpPr>
        <p:spPr>
          <a:xfrm>
            <a:off x="0" y="0"/>
            <a:ext cx="11430000" cy="6857999"/>
          </a:xfrm>
          <a:prstGeom prst="rect">
            <a:avLst/>
          </a:prstGeom>
          <a:blipFill dpi="0" rotWithShape="1">
            <a:blip r:embed="rId3">
              <a:alphaModFix amt="26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38200" y="1547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IN" sz="4000" dirty="0">
                <a:solidFill>
                  <a:srgbClr val="FF0000"/>
                </a:solidFill>
                <a:latin typeface="Times New Roman"/>
                <a:ea typeface="Times New Roman"/>
                <a:cs typeface="Times New Roman"/>
                <a:sym typeface="Times New Roman"/>
              </a:rPr>
              <a:t> Applications</a:t>
            </a:r>
            <a:endParaRPr dirty="0"/>
          </a:p>
        </p:txBody>
      </p:sp>
      <p:sp>
        <p:nvSpPr>
          <p:cNvPr id="116" name="Google Shape;116;p17"/>
          <p:cNvSpPr txBox="1">
            <a:spLocks noGrp="1"/>
          </p:cNvSpPr>
          <p:nvPr>
            <p:ph idx="1"/>
          </p:nvPr>
        </p:nvSpPr>
        <p:spPr>
          <a:xfrm>
            <a:off x="838200" y="1523784"/>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b="1">
              <a:solidFill>
                <a:srgbClr val="1E4E79"/>
              </a:solidFill>
              <a:latin typeface="Cambria Math"/>
              <a:ea typeface="Cambria Math"/>
              <a:cs typeface="Cambria Math"/>
              <a:sym typeface="Cambria Math"/>
            </a:endParaRPr>
          </a:p>
          <a:p>
            <a:pPr marL="228600" lvl="0" indent="-50800" algn="l" rtl="0">
              <a:lnSpc>
                <a:spcPct val="90000"/>
              </a:lnSpc>
              <a:spcBef>
                <a:spcPts val="1000"/>
              </a:spcBef>
              <a:spcAft>
                <a:spcPts val="0"/>
              </a:spcAft>
              <a:buClr>
                <a:schemeClr val="dk1"/>
              </a:buClr>
              <a:buSzPts val="2800"/>
              <a:buNone/>
            </a:pPr>
            <a:endParaRPr b="1">
              <a:solidFill>
                <a:srgbClr val="1E4E79"/>
              </a:solidFill>
              <a:latin typeface="Cambria Math"/>
              <a:ea typeface="Cambria Math"/>
              <a:cs typeface="Cambria Math"/>
              <a:sym typeface="Cambria Math"/>
            </a:endParaRPr>
          </a:p>
        </p:txBody>
      </p:sp>
      <p:sp>
        <p:nvSpPr>
          <p:cNvPr id="117" name="Google Shape;117;p17"/>
          <p:cNvSpPr txBox="1"/>
          <p:nvPr/>
        </p:nvSpPr>
        <p:spPr>
          <a:xfrm>
            <a:off x="1020192" y="1533556"/>
            <a:ext cx="10333608" cy="3970277"/>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Font typeface="Arial" panose="020B0604020202020204" pitchFamily="34" charset="0"/>
              <a:buChar char="•"/>
            </a:pPr>
            <a:r>
              <a:rPr lang="en-US" b="1" i="0" dirty="0">
                <a:solidFill>
                  <a:srgbClr val="323232"/>
                </a:solidFill>
                <a:effectLst/>
                <a:latin typeface="Barlow" panose="020B0604020202020204" pitchFamily="2" charset="0"/>
              </a:rPr>
              <a:t>Helps find missing people and identify perpetrators: </a:t>
            </a:r>
            <a:r>
              <a:rPr lang="en-US" b="0" i="0" dirty="0">
                <a:solidFill>
                  <a:srgbClr val="323232"/>
                </a:solidFill>
                <a:effectLst/>
                <a:latin typeface="Barlow" panose="00000500000000000000" pitchFamily="2" charset="0"/>
              </a:rPr>
              <a:t>Law enforcement agencies use facial recognition to identify criminals with no other means of identification and find missing people by comparing faces on live camera feeds with those on a watch list. </a:t>
            </a:r>
          </a:p>
          <a:p>
            <a:pPr marL="342900" marR="0" lvl="0" indent="-342900" algn="just" rtl="0">
              <a:spcBef>
                <a:spcPts val="0"/>
              </a:spcBef>
              <a:spcAft>
                <a:spcPts val="0"/>
              </a:spcAft>
              <a:buFont typeface="Arial" panose="020B0604020202020204" pitchFamily="34" charset="0"/>
              <a:buChar char="•"/>
            </a:pPr>
            <a:endParaRPr lang="en-US" dirty="0">
              <a:solidFill>
                <a:srgbClr val="323232"/>
              </a:solidFill>
              <a:latin typeface="Barlow" panose="00000500000000000000" pitchFamily="2" charset="0"/>
            </a:endParaRPr>
          </a:p>
          <a:p>
            <a:pPr marL="342900" marR="0" lvl="0" indent="-342900" algn="just" rtl="0">
              <a:spcBef>
                <a:spcPts val="0"/>
              </a:spcBef>
              <a:spcAft>
                <a:spcPts val="0"/>
              </a:spcAft>
              <a:buFont typeface="Arial" panose="020B0604020202020204" pitchFamily="34" charset="0"/>
              <a:buChar char="•"/>
            </a:pPr>
            <a:r>
              <a:rPr lang="en-US" b="1" i="0" dirty="0">
                <a:solidFill>
                  <a:srgbClr val="323232"/>
                </a:solidFill>
                <a:effectLst/>
                <a:latin typeface="Barlow" panose="00000500000000000000" pitchFamily="2" charset="0"/>
              </a:rPr>
              <a:t>Strengthens security measures in banks and airports: </a:t>
            </a:r>
            <a:r>
              <a:rPr lang="en-US" b="0" i="0" dirty="0">
                <a:solidFill>
                  <a:srgbClr val="323232"/>
                </a:solidFill>
                <a:effectLst/>
                <a:latin typeface="Barlow" panose="00000500000000000000" pitchFamily="2" charset="0"/>
              </a:rPr>
              <a:t>t’s been a regular part of airport security screening for years. Similar to identifying criminals that come into shops, the software has helped identify criminals and potential threats to airlines and passengers.</a:t>
            </a:r>
          </a:p>
          <a:p>
            <a:pPr marL="342900" marR="0" lvl="0" indent="-342900" algn="just" rtl="0">
              <a:spcBef>
                <a:spcPts val="0"/>
              </a:spcBef>
              <a:spcAft>
                <a:spcPts val="0"/>
              </a:spcAft>
              <a:buFont typeface="Arial" panose="020B0604020202020204" pitchFamily="34" charset="0"/>
              <a:buChar char="•"/>
            </a:pPr>
            <a:endParaRPr lang="en-US" dirty="0">
              <a:solidFill>
                <a:srgbClr val="323232"/>
              </a:solidFill>
              <a:latin typeface="Barlow" panose="00000500000000000000" pitchFamily="2" charset="0"/>
            </a:endParaRPr>
          </a:p>
          <a:p>
            <a:pPr marL="342900" marR="0" lvl="0" indent="-342900" algn="just" rtl="0">
              <a:spcBef>
                <a:spcPts val="0"/>
              </a:spcBef>
              <a:spcAft>
                <a:spcPts val="0"/>
              </a:spcAft>
              <a:buFont typeface="Arial" panose="020B0604020202020204" pitchFamily="34" charset="0"/>
              <a:buChar char="•"/>
            </a:pPr>
            <a:r>
              <a:rPr lang="en-IN" b="1" i="0" dirty="0">
                <a:solidFill>
                  <a:srgbClr val="323232"/>
                </a:solidFill>
                <a:effectLst/>
                <a:latin typeface="Barlow" panose="00000500000000000000" pitchFamily="2" charset="0"/>
              </a:rPr>
              <a:t>Makes shopping more efficient</a:t>
            </a:r>
            <a:r>
              <a:rPr lang="en-US" b="1" i="0" dirty="0">
                <a:solidFill>
                  <a:srgbClr val="323232"/>
                </a:solidFill>
                <a:effectLst/>
                <a:latin typeface="Barlow" panose="00000500000000000000" pitchFamily="2" charset="0"/>
              </a:rPr>
              <a:t>: </a:t>
            </a:r>
            <a:r>
              <a:rPr lang="en-US" b="0" i="0" dirty="0">
                <a:solidFill>
                  <a:srgbClr val="323232"/>
                </a:solidFill>
                <a:effectLst/>
                <a:latin typeface="Barlow" panose="00000500000000000000" pitchFamily="2" charset="0"/>
              </a:rPr>
              <a:t>Instead of making cash or credit purchases at stores, facial recognition technology can recognize your face and charge the goods to your account. </a:t>
            </a:r>
          </a:p>
          <a:p>
            <a:pPr marL="342900" marR="0" lvl="0" indent="-342900" algn="just" rtl="0">
              <a:spcBef>
                <a:spcPts val="0"/>
              </a:spcBef>
              <a:spcAft>
                <a:spcPts val="0"/>
              </a:spcAft>
              <a:buFont typeface="Arial" panose="020B0604020202020204" pitchFamily="34" charset="0"/>
              <a:buChar char="•"/>
            </a:pPr>
            <a:endParaRPr lang="en-US" dirty="0">
              <a:solidFill>
                <a:srgbClr val="323232"/>
              </a:solidFill>
              <a:latin typeface="Barlow" panose="00000500000000000000" pitchFamily="2" charset="0"/>
            </a:endParaRPr>
          </a:p>
          <a:p>
            <a:pPr marL="342900" marR="0" lvl="0" indent="-342900" algn="just" rtl="0">
              <a:spcBef>
                <a:spcPts val="0"/>
              </a:spcBef>
              <a:spcAft>
                <a:spcPts val="0"/>
              </a:spcAft>
              <a:buFont typeface="Arial" panose="020B0604020202020204" pitchFamily="34" charset="0"/>
              <a:buChar char="•"/>
            </a:pPr>
            <a:r>
              <a:rPr lang="en-US" b="1" i="0" dirty="0">
                <a:solidFill>
                  <a:srgbClr val="323232"/>
                </a:solidFill>
                <a:effectLst/>
                <a:latin typeface="Barlow" panose="00000500000000000000" pitchFamily="2" charset="0"/>
              </a:rPr>
              <a:t>Reduces the number of touchpoints: </a:t>
            </a:r>
            <a:r>
              <a:rPr lang="en-US" b="0" i="0" dirty="0">
                <a:solidFill>
                  <a:srgbClr val="323232"/>
                </a:solidFill>
                <a:effectLst/>
                <a:latin typeface="Barlow" panose="00000500000000000000" pitchFamily="2" charset="0"/>
              </a:rPr>
              <a:t>It limits touchpoints when unlocking doors and smartphones, getting cash from the ATM or performing any other task that generally requires a PIN, password or key. </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IN" sz="4000" dirty="0">
                <a:solidFill>
                  <a:srgbClr val="FF0000"/>
                </a:solidFill>
                <a:latin typeface="Times New Roman"/>
                <a:ea typeface="Times New Roman"/>
                <a:cs typeface="Times New Roman"/>
                <a:sym typeface="Times New Roman"/>
              </a:rPr>
              <a:t>Technical Strength</a:t>
            </a:r>
            <a:endParaRPr dirty="0"/>
          </a:p>
        </p:txBody>
      </p:sp>
      <p:sp>
        <p:nvSpPr>
          <p:cNvPr id="123" name="Google Shape;123;p18"/>
          <p:cNvSpPr txBox="1">
            <a:spLocks noGrp="1"/>
          </p:cNvSpPr>
          <p:nvPr>
            <p:ph idx="1"/>
          </p:nvPr>
        </p:nvSpPr>
        <p:spPr>
          <a:xfrm>
            <a:off x="838200" y="1523784"/>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b="1" dirty="0">
                <a:solidFill>
                  <a:srgbClr val="1E4E79"/>
                </a:solidFill>
                <a:latin typeface="Cambria Math"/>
                <a:ea typeface="Cambria Math"/>
                <a:cs typeface="Cambria Math"/>
                <a:sym typeface="Cambria Math"/>
              </a:rPr>
              <a:t>Technical Strength of our team  :-</a:t>
            </a:r>
            <a:endParaRPr b="1" dirty="0">
              <a:solidFill>
                <a:srgbClr val="1E4E79"/>
              </a:solidFill>
              <a:latin typeface="Cambria Math"/>
              <a:ea typeface="Cambria Math"/>
              <a:cs typeface="Cambria Math"/>
              <a:sym typeface="Cambria Math"/>
            </a:endParaRPr>
          </a:p>
          <a:p>
            <a:pPr marL="0" lvl="0" indent="0" algn="l" rtl="0">
              <a:lnSpc>
                <a:spcPct val="90000"/>
              </a:lnSpc>
              <a:spcBef>
                <a:spcPts val="0"/>
              </a:spcBef>
              <a:spcAft>
                <a:spcPts val="0"/>
              </a:spcAft>
              <a:buClr>
                <a:schemeClr val="dk1"/>
              </a:buClr>
              <a:buSzPts val="2800"/>
              <a:buNone/>
            </a:pPr>
            <a:r>
              <a:rPr lang="en-IN" b="1" dirty="0">
                <a:solidFill>
                  <a:srgbClr val="1E4E79"/>
                </a:solidFill>
                <a:latin typeface="Cambria Math"/>
                <a:ea typeface="Cambria Math"/>
                <a:cs typeface="Cambria Math"/>
                <a:sym typeface="Cambria Math"/>
              </a:rPr>
              <a:t>    </a:t>
            </a:r>
            <a:endParaRPr b="1" dirty="0">
              <a:solidFill>
                <a:srgbClr val="1E4E79"/>
              </a:solidFill>
              <a:latin typeface="Cambria Math"/>
              <a:ea typeface="Cambria Math"/>
              <a:cs typeface="Cambria Math"/>
              <a:sym typeface="Cambria Math"/>
            </a:endParaRPr>
          </a:p>
          <a:p>
            <a:pPr marL="457200" lvl="0" indent="-342900" algn="l" rtl="0">
              <a:lnSpc>
                <a:spcPct val="90000"/>
              </a:lnSpc>
              <a:spcBef>
                <a:spcPts val="0"/>
              </a:spcBef>
              <a:spcAft>
                <a:spcPts val="0"/>
              </a:spcAft>
              <a:buClr>
                <a:srgbClr val="1E4E79"/>
              </a:buClr>
              <a:buSzPts val="1800"/>
              <a:buFont typeface="Cambria Math"/>
              <a:buAutoNum type="arabicPeriod"/>
            </a:pPr>
            <a:r>
              <a:rPr lang="en-IN" b="1" dirty="0">
                <a:solidFill>
                  <a:srgbClr val="1E4E79"/>
                </a:solidFill>
                <a:latin typeface="Cambria Math"/>
                <a:ea typeface="Cambria Math"/>
                <a:cs typeface="Cambria Math"/>
                <a:sym typeface="Cambria Math"/>
              </a:rPr>
              <a:t>Python</a:t>
            </a:r>
          </a:p>
          <a:p>
            <a:pPr marL="457200" lvl="0" indent="-342900" algn="l" rtl="0">
              <a:lnSpc>
                <a:spcPct val="90000"/>
              </a:lnSpc>
              <a:spcBef>
                <a:spcPts val="0"/>
              </a:spcBef>
              <a:spcAft>
                <a:spcPts val="0"/>
              </a:spcAft>
              <a:buClr>
                <a:srgbClr val="1E4E79"/>
              </a:buClr>
              <a:buSzPts val="1800"/>
              <a:buFont typeface="Cambria Math"/>
              <a:buAutoNum type="arabicPeriod"/>
            </a:pPr>
            <a:endParaRPr lang="en-IN" b="1" dirty="0">
              <a:solidFill>
                <a:srgbClr val="1E4E79"/>
              </a:solidFill>
              <a:latin typeface="Cambria Math"/>
              <a:ea typeface="Cambria Math"/>
              <a:cs typeface="Cambria Math"/>
              <a:sym typeface="Cambria Math"/>
            </a:endParaRPr>
          </a:p>
          <a:p>
            <a:pPr marL="457200">
              <a:lnSpc>
                <a:spcPct val="90000"/>
              </a:lnSpc>
              <a:spcBef>
                <a:spcPts val="0"/>
              </a:spcBef>
              <a:buClr>
                <a:srgbClr val="1E4E79"/>
              </a:buClr>
              <a:buSzPts val="1800"/>
              <a:buFont typeface="Cambria Math"/>
              <a:buAutoNum type="arabicPeriod"/>
            </a:pPr>
            <a:r>
              <a:rPr lang="en-IN" b="1" dirty="0">
                <a:solidFill>
                  <a:srgbClr val="1E4E79"/>
                </a:solidFill>
                <a:latin typeface="Cambria Math"/>
                <a:ea typeface="Cambria Math"/>
                <a:cs typeface="Cambria Math"/>
                <a:sym typeface="Cambria Math"/>
              </a:rPr>
              <a:t>Graphic Designing</a:t>
            </a:r>
          </a:p>
          <a:p>
            <a:pPr marL="457200">
              <a:lnSpc>
                <a:spcPct val="90000"/>
              </a:lnSpc>
              <a:spcBef>
                <a:spcPts val="0"/>
              </a:spcBef>
              <a:buClr>
                <a:srgbClr val="1E4E79"/>
              </a:buClr>
              <a:buSzPts val="1800"/>
              <a:buFont typeface="Cambria Math"/>
              <a:buAutoNum type="arabicPeriod"/>
            </a:pPr>
            <a:endParaRPr lang="en-IN" b="1" dirty="0">
              <a:solidFill>
                <a:srgbClr val="1E4E79"/>
              </a:solidFill>
              <a:latin typeface="Cambria Math"/>
              <a:ea typeface="Cambria Math"/>
              <a:cs typeface="Cambria Math"/>
              <a:sym typeface="Cambria Math"/>
            </a:endParaRPr>
          </a:p>
          <a:p>
            <a:pPr marL="457200">
              <a:lnSpc>
                <a:spcPct val="90000"/>
              </a:lnSpc>
              <a:spcBef>
                <a:spcPts val="0"/>
              </a:spcBef>
              <a:buClr>
                <a:srgbClr val="1E4E79"/>
              </a:buClr>
              <a:buSzPts val="1800"/>
              <a:buFont typeface="Cambria Math"/>
              <a:buAutoNum type="arabicPeriod"/>
            </a:pPr>
            <a:r>
              <a:rPr lang="en-IN" b="1" dirty="0">
                <a:solidFill>
                  <a:srgbClr val="1E4E79"/>
                </a:solidFill>
                <a:latin typeface="Cambria Math"/>
                <a:ea typeface="Cambria Math"/>
                <a:cs typeface="Cambria Math"/>
                <a:sym typeface="Cambria Math"/>
              </a:rPr>
              <a:t>Web Development</a:t>
            </a:r>
            <a:endParaRPr b="1" dirty="0">
              <a:solidFill>
                <a:srgbClr val="1E4E79"/>
              </a:solidFill>
              <a:latin typeface="Cambria Math"/>
              <a:ea typeface="Cambria Math"/>
              <a:cs typeface="Cambria Math"/>
              <a:sym typeface="Cambria Math"/>
            </a:endParaRPr>
          </a:p>
          <a:p>
            <a:pPr marL="457200" lvl="0" indent="0" algn="l" rtl="0">
              <a:lnSpc>
                <a:spcPct val="90000"/>
              </a:lnSpc>
              <a:spcBef>
                <a:spcPts val="0"/>
              </a:spcBef>
              <a:spcAft>
                <a:spcPts val="0"/>
              </a:spcAft>
              <a:buNone/>
            </a:pPr>
            <a:endParaRPr b="1" dirty="0">
              <a:solidFill>
                <a:srgbClr val="1E4E79"/>
              </a:solidFill>
              <a:latin typeface="Cambria Math"/>
              <a:ea typeface="Cambria Math"/>
              <a:cs typeface="Cambria Math"/>
              <a:sym typeface="Cambria Math"/>
            </a:endParaRPr>
          </a:p>
          <a:p>
            <a:pPr marL="457200" lvl="0" indent="0" algn="l" rtl="0">
              <a:lnSpc>
                <a:spcPct val="90000"/>
              </a:lnSpc>
              <a:spcBef>
                <a:spcPts val="0"/>
              </a:spcBef>
              <a:spcAft>
                <a:spcPts val="0"/>
              </a:spcAft>
              <a:buNone/>
            </a:pPr>
            <a:endParaRPr b="1" dirty="0">
              <a:solidFill>
                <a:srgbClr val="1E4E79"/>
              </a:solidFill>
              <a:latin typeface="Cambria Math"/>
              <a:ea typeface="Cambria Math"/>
              <a:cs typeface="Cambria Math"/>
              <a:sym typeface="Cambria Math"/>
            </a:endParaRPr>
          </a:p>
          <a:p>
            <a:pPr marL="0" lvl="0" indent="0" algn="l" rtl="0">
              <a:lnSpc>
                <a:spcPct val="90000"/>
              </a:lnSpc>
              <a:spcBef>
                <a:spcPts val="0"/>
              </a:spcBef>
              <a:spcAft>
                <a:spcPts val="0"/>
              </a:spcAft>
              <a:buClr>
                <a:schemeClr val="dk1"/>
              </a:buClr>
              <a:buSzPts val="2800"/>
              <a:buNone/>
            </a:pPr>
            <a:endParaRPr b="1" dirty="0">
              <a:solidFill>
                <a:srgbClr val="1E4E79"/>
              </a:solidFill>
              <a:latin typeface="Cambria Math"/>
              <a:ea typeface="Cambria Math"/>
              <a:cs typeface="Cambria Math"/>
              <a:sym typeface="Cambria Math"/>
            </a:endParaRPr>
          </a:p>
          <a:p>
            <a:pPr marL="228600" lvl="0" indent="-50800" algn="l" rtl="0">
              <a:lnSpc>
                <a:spcPct val="90000"/>
              </a:lnSpc>
              <a:spcBef>
                <a:spcPts val="1000"/>
              </a:spcBef>
              <a:spcAft>
                <a:spcPts val="0"/>
              </a:spcAft>
              <a:buClr>
                <a:schemeClr val="dk1"/>
              </a:buClr>
              <a:buSzPts val="2800"/>
              <a:buNone/>
            </a:pPr>
            <a:endParaRPr b="1" dirty="0">
              <a:solidFill>
                <a:srgbClr val="1E4E79"/>
              </a:solidFill>
              <a:latin typeface="Cambria Math"/>
              <a:ea typeface="Cambria Math"/>
              <a:cs typeface="Cambria Math"/>
              <a:sym typeface="Cambria Math"/>
            </a:endParaRPr>
          </a:p>
        </p:txBody>
      </p:sp>
      <p:pic>
        <p:nvPicPr>
          <p:cNvPr id="3" name="Picture 2">
            <a:extLst>
              <a:ext uri="{FF2B5EF4-FFF2-40B4-BE49-F238E27FC236}">
                <a16:creationId xmlns:a16="http://schemas.microsoft.com/office/drawing/2014/main" id="{90E49336-083B-4A89-8289-7E92F2D2E4A2}"/>
              </a:ext>
            </a:extLst>
          </p:cNvPr>
          <p:cNvPicPr>
            <a:picLocks noChangeAspect="1"/>
          </p:cNvPicPr>
          <p:nvPr/>
        </p:nvPicPr>
        <p:blipFill>
          <a:blip r:embed="rId3"/>
          <a:stretch>
            <a:fillRect/>
          </a:stretch>
        </p:blipFill>
        <p:spPr>
          <a:xfrm rot="20981316">
            <a:off x="5916207" y="1112470"/>
            <a:ext cx="2631489" cy="2631489"/>
          </a:xfrm>
          <a:prstGeom prst="rect">
            <a:avLst/>
          </a:prstGeom>
        </p:spPr>
      </p:pic>
      <p:pic>
        <p:nvPicPr>
          <p:cNvPr id="5" name="Picture 4">
            <a:extLst>
              <a:ext uri="{FF2B5EF4-FFF2-40B4-BE49-F238E27FC236}">
                <a16:creationId xmlns:a16="http://schemas.microsoft.com/office/drawing/2014/main" id="{8706CA93-29EC-4234-9497-647D4C3BD2BC}"/>
              </a:ext>
            </a:extLst>
          </p:cNvPr>
          <p:cNvPicPr>
            <a:picLocks noChangeAspect="1"/>
          </p:cNvPicPr>
          <p:nvPr/>
        </p:nvPicPr>
        <p:blipFill>
          <a:blip r:embed="rId4"/>
          <a:stretch>
            <a:fillRect/>
          </a:stretch>
        </p:blipFill>
        <p:spPr>
          <a:xfrm rot="727322">
            <a:off x="3285648" y="3547400"/>
            <a:ext cx="4107820" cy="2738547"/>
          </a:xfrm>
          <a:prstGeom prst="rect">
            <a:avLst/>
          </a:prstGeom>
        </p:spPr>
      </p:pic>
      <p:pic>
        <p:nvPicPr>
          <p:cNvPr id="7" name="Picture 6">
            <a:extLst>
              <a:ext uri="{FF2B5EF4-FFF2-40B4-BE49-F238E27FC236}">
                <a16:creationId xmlns:a16="http://schemas.microsoft.com/office/drawing/2014/main" id="{7942CA8C-28D7-4809-9734-13AEE44A3FE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38" b="89538" l="6519" r="89926">
                        <a14:foregroundMark x1="7111" y1="24615" x2="20148" y2="28308"/>
                        <a14:foregroundMark x1="20148" y1="28308" x2="24296" y2="47385"/>
                        <a14:foregroundMark x1="24296" y1="47385" x2="19852" y2="66154"/>
                        <a14:foregroundMark x1="19852" y1="66154" x2="9778" y2="66154"/>
                        <a14:foregroundMark x1="9778" y1="66154" x2="7111" y2="25538"/>
                        <a14:foregroundMark x1="72593" y1="24308" x2="86074" y2="30154"/>
                        <a14:foregroundMark x1="86074" y1="30154" x2="87111" y2="60308"/>
                        <a14:foregroundMark x1="87111" y1="60308" x2="74815" y2="61231"/>
                        <a14:foregroundMark x1="74815" y1="61231" x2="73037" y2="28923"/>
                        <a14:foregroundMark x1="73037" y1="28923" x2="73185" y2="28000"/>
                        <a14:foregroundMark x1="7407" y1="25846" x2="11111" y2="26154"/>
                        <a14:foregroundMark x1="12000" y1="24615" x2="6519" y2="22154"/>
                      </a14:backgroundRemoval>
                    </a14:imgEffect>
                  </a14:imgLayer>
                </a14:imgProps>
              </a:ext>
            </a:extLst>
          </a:blip>
          <a:stretch>
            <a:fillRect/>
          </a:stretch>
        </p:blipFill>
        <p:spPr>
          <a:xfrm rot="20532750">
            <a:off x="5945696" y="2917277"/>
            <a:ext cx="4910314" cy="23642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000"/>
              <a:buFont typeface="Times New Roman"/>
              <a:buNone/>
            </a:pPr>
            <a:r>
              <a:rPr lang="en-IN" sz="4000">
                <a:solidFill>
                  <a:srgbClr val="FF0000"/>
                </a:solidFill>
                <a:latin typeface="Times New Roman"/>
                <a:ea typeface="Times New Roman"/>
                <a:cs typeface="Times New Roman"/>
                <a:sym typeface="Times New Roman"/>
              </a:rPr>
              <a:t>Proposed Idea</a:t>
            </a:r>
            <a:endParaRPr/>
          </a:p>
        </p:txBody>
      </p:sp>
      <p:sp>
        <p:nvSpPr>
          <p:cNvPr id="129" name="Google Shape;129;p19"/>
          <p:cNvSpPr txBox="1">
            <a:spLocks noGrp="1"/>
          </p:cNvSpPr>
          <p:nvPr>
            <p:ph idx="1"/>
          </p:nvPr>
        </p:nvSpPr>
        <p:spPr>
          <a:xfrm>
            <a:off x="838200" y="1523784"/>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1000"/>
              </a:spcBef>
              <a:spcAft>
                <a:spcPts val="0"/>
              </a:spcAft>
              <a:buClr>
                <a:schemeClr val="dk1"/>
              </a:buClr>
              <a:buSzPts val="2800"/>
              <a:buNone/>
            </a:pPr>
            <a:endParaRPr sz="2700">
              <a:solidFill>
                <a:srgbClr val="202124"/>
              </a:solidFill>
              <a:highlight>
                <a:srgbClr val="FFFFFF"/>
              </a:highlight>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r>
              <a:rPr lang="en-IN" sz="2700">
                <a:solidFill>
                  <a:srgbClr val="202124"/>
                </a:solidFill>
                <a:highlight>
                  <a:srgbClr val="FFFFFF"/>
                </a:highlight>
                <a:latin typeface="Arial"/>
                <a:ea typeface="Arial"/>
                <a:cs typeface="Arial"/>
                <a:sym typeface="Arial"/>
              </a:rPr>
              <a:t>Facial Emotion Recognition. Facial Emotion Recognition (FER) is the technology that analyses facial expressions from both static images and videos in order to reveal information on one's emotional state.It belongs to the family of technologies often referred to as ‘affective computing’, a multidisciplinary field of research on computer’s capabilities to recognise and interpret human emotions and affective states and it often builds on Artificial Intelligence technologies</a:t>
            </a:r>
            <a:endParaRPr sz="2700">
              <a:solidFill>
                <a:srgbClr val="1E4E79"/>
              </a:solidFill>
              <a:latin typeface="Cambria Math"/>
              <a:ea typeface="Cambria Math"/>
              <a:cs typeface="Cambria Math"/>
              <a:sym typeface="Cambria Math"/>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3068-461C-4E62-BE85-13624E48BF71}"/>
              </a:ext>
            </a:extLst>
          </p:cNvPr>
          <p:cNvSpPr>
            <a:spLocks noGrp="1"/>
          </p:cNvSpPr>
          <p:nvPr>
            <p:ph type="title"/>
          </p:nvPr>
        </p:nvSpPr>
        <p:spPr/>
        <p:txBody>
          <a:bodyPr/>
          <a:lstStyle/>
          <a:p>
            <a:r>
              <a:rPr lang="en-IN" sz="3600" b="1" u="none" strike="noStrike" kern="0" dirty="0">
                <a:solidFill>
                  <a:srgbClr val="2D74B5"/>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Project Scope</a:t>
            </a:r>
            <a:br>
              <a:rPr lang="en-IN" sz="3600" b="1" u="none" strike="noStrike" kern="0" dirty="0">
                <a:solidFill>
                  <a:srgbClr val="2D74B5"/>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22CE431C-DDA7-42EA-A0A5-9823AE8F8444}"/>
              </a:ext>
            </a:extLst>
          </p:cNvPr>
          <p:cNvSpPr>
            <a:spLocks noGrp="1"/>
          </p:cNvSpPr>
          <p:nvPr>
            <p:ph idx="1"/>
          </p:nvPr>
        </p:nvSpPr>
        <p:spPr/>
        <p:txBody>
          <a:bodyPr/>
          <a:lstStyle/>
          <a:p>
            <a:pPr marL="342900" lvl="0" indent="-342900">
              <a:lnSpc>
                <a:spcPct val="107000"/>
              </a:lnSpc>
              <a:spcAft>
                <a:spcPts val="1475"/>
              </a:spcAft>
              <a:buFont typeface="Courier New" panose="02070309020205020404" pitchFamily="49" charset="0"/>
              <a:buChar char="o"/>
            </a:pPr>
            <a:r>
              <a:rPr lang="en-IN" sz="2400" dirty="0">
                <a:solidFill>
                  <a:srgbClr val="333333"/>
                </a:solidFill>
                <a:effectLst/>
                <a:latin typeface="Arial" panose="020B0604020202020204" pitchFamily="34" charset="0"/>
                <a:ea typeface="Calibri" panose="020F0502020204030204" pitchFamily="34" charset="0"/>
              </a:rPr>
              <a:t>Attendance system using face recognition is a procedure of recognizing students by using face biostatistics based on the high-definition monitoring and other computer technologies. The development of this system is aimed to accomplish digitization of the traditional system of taking attendance by calling names and maintaining pen-paper records.</a:t>
            </a:r>
            <a:endParaRPr lang="en-IN" sz="2400" dirty="0">
              <a:solidFill>
                <a:srgbClr val="000000"/>
              </a:solidFill>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1506155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0983-9DFF-4AF6-B2EC-91C654205685}"/>
              </a:ext>
            </a:extLst>
          </p:cNvPr>
          <p:cNvSpPr>
            <a:spLocks noGrp="1"/>
          </p:cNvSpPr>
          <p:nvPr>
            <p:ph type="title"/>
          </p:nvPr>
        </p:nvSpPr>
        <p:spPr/>
        <p:txBody>
          <a:bodyPr/>
          <a:lstStyle/>
          <a:p>
            <a:pPr algn="ctr"/>
            <a:r>
              <a:rPr lang="en-IN" dirty="0"/>
              <a:t>Future of Facial Recognition</a:t>
            </a:r>
          </a:p>
        </p:txBody>
      </p:sp>
      <p:sp>
        <p:nvSpPr>
          <p:cNvPr id="3" name="Content Placeholder 2">
            <a:extLst>
              <a:ext uri="{FF2B5EF4-FFF2-40B4-BE49-F238E27FC236}">
                <a16:creationId xmlns:a16="http://schemas.microsoft.com/office/drawing/2014/main" id="{AC8CCB2C-E348-4D2D-BF86-6DC950C73DB1}"/>
              </a:ext>
            </a:extLst>
          </p:cNvPr>
          <p:cNvSpPr>
            <a:spLocks noGrp="1"/>
          </p:cNvSpPr>
          <p:nvPr>
            <p:ph idx="1"/>
          </p:nvPr>
        </p:nvSpPr>
        <p:spPr>
          <a:xfrm>
            <a:off x="677333" y="1459149"/>
            <a:ext cx="10837333" cy="4789251"/>
          </a:xfrm>
        </p:spPr>
        <p:txBody>
          <a:bodyPr>
            <a:normAutofit/>
          </a:bodyPr>
          <a:lstStyle/>
          <a:p>
            <a:pPr marL="342900" lvl="0" indent="-342900" fontAlgn="base">
              <a:lnSpc>
                <a:spcPts val="1920"/>
              </a:lnSpc>
              <a:spcAft>
                <a:spcPts val="1125"/>
              </a:spcAft>
              <a:buClr>
                <a:srgbClr val="000000"/>
              </a:buClr>
              <a:buSzPts val="1100"/>
              <a:buFont typeface="Arial" panose="020B0604020202020204" pitchFamily="34" charset="0"/>
              <a:buChar char="▪"/>
            </a:pPr>
            <a:r>
              <a:rPr lang="en-IN" sz="1900" u="none" strike="noStrike" spc="15" dirty="0">
                <a:solidFill>
                  <a:srgbClr val="4A4D4E"/>
                </a:solidFill>
                <a:effectLst/>
                <a:uFill>
                  <a:solidFill>
                    <a:srgbClr val="000000"/>
                  </a:solidFill>
                </a:uFill>
                <a:latin typeface="Comic Sans MS" panose="030F0702030302020204" pitchFamily="66" charset="0"/>
                <a:ea typeface="Arial" panose="020B0604020202020204" pitchFamily="34" charset="0"/>
                <a:cs typeface="Arial" panose="020B0604020202020204" pitchFamily="34" charset="0"/>
              </a:rPr>
              <a:t>There are currently no regulations in the United States expressly covering biometric data of a person. Facial recognition devices are already being tested or implemented for airport protection, and it is reported that their faceprint has now been produced by more than half the United States populace. Information may be collected and processed by a facial recognition program, and a person does not even recognize it. Then, a hacker might reach the details, and the knowledge of a person would propagate without even realizing it. Government entities or marketers may use this data to monitor individuals too. Worse still, a false positive may include a person for a crime they are not.</a:t>
            </a:r>
            <a:endParaRPr lang="en-IN" sz="1900" u="none" strike="noStrike" dirty="0">
              <a:effectLst/>
              <a:uFill>
                <a:solidFill>
                  <a:srgbClr val="000000"/>
                </a:solidFill>
              </a:uFill>
              <a:latin typeface="Comic Sans MS" panose="030F0702030302020204" pitchFamily="66" charset="0"/>
              <a:ea typeface="Arial" panose="020B0604020202020204" pitchFamily="34" charset="0"/>
              <a:cs typeface="Arial" panose="020B0604020202020204" pitchFamily="34" charset="0"/>
            </a:endParaRPr>
          </a:p>
          <a:p>
            <a:pPr marL="342900" lvl="0" indent="-342900" fontAlgn="base">
              <a:lnSpc>
                <a:spcPts val="1920"/>
              </a:lnSpc>
              <a:spcAft>
                <a:spcPts val="1125"/>
              </a:spcAft>
              <a:buClr>
                <a:srgbClr val="000000"/>
              </a:buClr>
              <a:buSzPts val="1100"/>
              <a:buFont typeface="Arial" panose="020B0604020202020204" pitchFamily="34" charset="0"/>
              <a:buChar char="▪"/>
            </a:pPr>
            <a:r>
              <a:rPr lang="en-IN" sz="1900" u="none" strike="noStrike" spc="15" dirty="0">
                <a:solidFill>
                  <a:srgbClr val="4A4D4E"/>
                </a:solidFill>
                <a:effectLst/>
                <a:uFill>
                  <a:solidFill>
                    <a:srgbClr val="000000"/>
                  </a:solidFill>
                </a:uFill>
                <a:latin typeface="Comic Sans MS" panose="030F0702030302020204" pitchFamily="66" charset="0"/>
                <a:ea typeface="Times New Roman" panose="02020603050405020304" pitchFamily="18" charset="0"/>
                <a:cs typeface="Arial" panose="020B0604020202020204" pitchFamily="34" charset="0"/>
              </a:rPr>
              <a:t>Hundreds of companies have embraced face recognition. Integrating and installing is reasonably straightforward, but it has also provided users a feeling of utilizing a system that is more sophisticated and safer than passwords or PINs, thereby increasing user experience. Nonetheless, plenty is often unclear on the road to implementing what many deem the ideal biometric approach, causing several relatively severe blunders along the way.</a:t>
            </a:r>
            <a:endParaRPr lang="en-IN" sz="1900" u="none" strike="noStrike" dirty="0">
              <a:solidFill>
                <a:srgbClr val="000000"/>
              </a:solidFill>
              <a:effectLst/>
              <a:uFill>
                <a:solidFill>
                  <a:srgbClr val="000000"/>
                </a:solidFill>
              </a:uFill>
              <a:latin typeface="Comic Sans MS" panose="030F0702030302020204" pitchFamily="66" charset="0"/>
              <a:ea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7961279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465</TotalTime>
  <Words>862</Words>
  <Application>Microsoft Office PowerPoint</Application>
  <PresentationFormat>Widescreen</PresentationFormat>
  <Paragraphs>83</Paragraphs>
  <Slides>15</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Trebuchet MS</vt:lpstr>
      <vt:lpstr>Barlow</vt:lpstr>
      <vt:lpstr>Wingdings</vt:lpstr>
      <vt:lpstr>Cambria Math</vt:lpstr>
      <vt:lpstr>Courier New</vt:lpstr>
      <vt:lpstr>Calibri</vt:lpstr>
      <vt:lpstr>Wingdings 3</vt:lpstr>
      <vt:lpstr>Roboto</vt:lpstr>
      <vt:lpstr>Times New Roman</vt:lpstr>
      <vt:lpstr>Comic Sans MS</vt:lpstr>
      <vt:lpstr>Arial</vt:lpstr>
      <vt:lpstr>Facet</vt:lpstr>
      <vt:lpstr>Real Time Facial Recognition</vt:lpstr>
      <vt:lpstr>Presentation Outline </vt:lpstr>
      <vt:lpstr>Introduction</vt:lpstr>
      <vt:lpstr>Objective of the Project</vt:lpstr>
      <vt:lpstr> Applications</vt:lpstr>
      <vt:lpstr>Technical Strength</vt:lpstr>
      <vt:lpstr>Proposed Idea</vt:lpstr>
      <vt:lpstr>Project Scope </vt:lpstr>
      <vt:lpstr>Future of Facial Recognition</vt:lpstr>
      <vt:lpstr>Facial recognition Lifecycle / Flow Chart</vt:lpstr>
      <vt:lpstr>Project Screenshots</vt:lpstr>
      <vt:lpstr>Team Collaboration</vt:lpstr>
      <vt:lpstr>Technical Requirements</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Facial Expression Recognition</dc:title>
  <cp:lastModifiedBy>Akash Haripriya</cp:lastModifiedBy>
  <cp:revision>11</cp:revision>
  <dcterms:modified xsi:type="dcterms:W3CDTF">2021-11-28T07:58:02Z</dcterms:modified>
</cp:coreProperties>
</file>